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603" r:id="rId2"/>
    <p:sldId id="672" r:id="rId3"/>
    <p:sldId id="617" r:id="rId4"/>
    <p:sldId id="709" r:id="rId5"/>
    <p:sldId id="710" r:id="rId6"/>
    <p:sldId id="711" r:id="rId7"/>
    <p:sldId id="618" r:id="rId8"/>
    <p:sldId id="375" r:id="rId9"/>
    <p:sldId id="376" r:id="rId10"/>
    <p:sldId id="377" r:id="rId11"/>
    <p:sldId id="378" r:id="rId12"/>
    <p:sldId id="729" r:id="rId13"/>
    <p:sldId id="730" r:id="rId14"/>
    <p:sldId id="731" r:id="rId15"/>
    <p:sldId id="619" r:id="rId16"/>
    <p:sldId id="719" r:id="rId17"/>
    <p:sldId id="720" r:id="rId18"/>
    <p:sldId id="721" r:id="rId19"/>
    <p:sldId id="722" r:id="rId20"/>
    <p:sldId id="723" r:id="rId21"/>
    <p:sldId id="620" r:id="rId22"/>
    <p:sldId id="732" r:id="rId23"/>
    <p:sldId id="733" r:id="rId24"/>
    <p:sldId id="734" r:id="rId25"/>
    <p:sldId id="735" r:id="rId26"/>
    <p:sldId id="736" r:id="rId27"/>
    <p:sldId id="745" r:id="rId28"/>
    <p:sldId id="746" r:id="rId29"/>
    <p:sldId id="747" r:id="rId30"/>
    <p:sldId id="748" r:id="rId31"/>
    <p:sldId id="610" r:id="rId32"/>
  </p:sldIdLst>
  <p:sldSz cx="12195175"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userDrawn="1">
          <p15:clr>
            <a:srgbClr val="A4A3A4"/>
          </p15:clr>
        </p15:guide>
        <p15:guide id="2" pos="38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bsburg Accelerator" initials="H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DB7B"/>
    <a:srgbClr val="FF9966"/>
    <a:srgbClr val="FFCC00"/>
    <a:srgbClr val="FF6600"/>
    <a:srgbClr val="FFCC66"/>
    <a:srgbClr val="DE5A00"/>
    <a:srgbClr val="D3E3EE"/>
    <a:srgbClr val="365A86"/>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1" autoAdjust="0"/>
    <p:restoredTop sz="95840" autoAdjust="0"/>
  </p:normalViewPr>
  <p:slideViewPr>
    <p:cSldViewPr showGuides="1">
      <p:cViewPr varScale="1">
        <p:scale>
          <a:sx n="82" d="100"/>
          <a:sy n="82" d="100"/>
        </p:scale>
        <p:origin x="499" y="72"/>
      </p:cViewPr>
      <p:guideLst>
        <p:guide orient="horz" pos="2142"/>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cs typeface="Times New Roman" panose="020206030504050203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Times New Roman" panose="02020603050405020304" charset="0"/>
              </a:rPr>
              <a:t>2024/12/12</a:t>
            </a:fld>
            <a:endParaRPr lang="zh-CN" altLang="en-US">
              <a:cs typeface="Times New Roman" panose="020206030504050203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cs typeface="Times New Roman" panose="020206030504050203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Times New Roman" panose="02020603050405020304" charset="0"/>
              </a:rPr>
              <a:t>‹#›</a:t>
            </a:fld>
            <a:endParaRPr lang="zh-CN" altLang="en-US">
              <a:cs typeface="Times New Roman" panose="020206030504050203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Times New Roman" panose="02020603050405020304" charset="0"/>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Times New Roman" panose="02020603050405020304" charset="0"/>
              </a:defRPr>
            </a:lvl1pPr>
          </a:lstStyle>
          <a:p>
            <a:fld id="{0288307D-C004-49D7-A7A8-488D5AC6BCC0}" type="datetimeFigureOut">
              <a:rPr lang="zh-CN" altLang="en-US" smtClean="0"/>
              <a:t>2024/12/12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Times New Roman" panose="02020603050405020304" charset="0"/>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Times New Roman" panose="02020603050405020304" charset="0"/>
              </a:defRPr>
            </a:lvl1pPr>
          </a:lstStyle>
          <a:p>
            <a:fld id="{99CB287B-7148-4D76-9C35-148CF1E1BB5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Times New Roman" panose="02020603050405020304" charset="0"/>
      </a:defRPr>
    </a:lvl1pPr>
    <a:lvl2pPr marL="457200" algn="l" defTabSz="914400" rtl="0" eaLnBrk="1" latinLnBrk="0" hangingPunct="1">
      <a:defRPr sz="1200" kern="1200">
        <a:solidFill>
          <a:schemeClr val="tx1"/>
        </a:solidFill>
        <a:latin typeface="+mn-lt"/>
        <a:ea typeface="+mn-ea"/>
        <a:cs typeface="Times New Roman" panose="02020603050405020304" charset="0"/>
      </a:defRPr>
    </a:lvl2pPr>
    <a:lvl3pPr marL="914400" algn="l" defTabSz="914400" rtl="0" eaLnBrk="1" latinLnBrk="0" hangingPunct="1">
      <a:defRPr sz="1200" kern="1200">
        <a:solidFill>
          <a:schemeClr val="tx1"/>
        </a:solidFill>
        <a:latin typeface="+mn-lt"/>
        <a:ea typeface="+mn-ea"/>
        <a:cs typeface="Times New Roman" panose="02020603050405020304" charset="0"/>
      </a:defRPr>
    </a:lvl3pPr>
    <a:lvl4pPr marL="1371600" algn="l" defTabSz="914400" rtl="0" eaLnBrk="1" latinLnBrk="0" hangingPunct="1">
      <a:defRPr sz="1200" kern="1200">
        <a:solidFill>
          <a:schemeClr val="tx1"/>
        </a:solidFill>
        <a:latin typeface="+mn-lt"/>
        <a:ea typeface="+mn-ea"/>
        <a:cs typeface="Times New Roman" panose="02020603050405020304" charset="0"/>
      </a:defRPr>
    </a:lvl4pPr>
    <a:lvl5pPr marL="1828800" algn="l" defTabSz="914400" rtl="0" eaLnBrk="1" latinLnBrk="0" hangingPunct="1">
      <a:defRPr sz="1200" kern="1200">
        <a:solidFill>
          <a:schemeClr val="tx1"/>
        </a:solidFill>
        <a:latin typeface="+mn-lt"/>
        <a:ea typeface="+mn-ea"/>
        <a:cs typeface="Times New Roman" panose="020206030504050203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997CF1-82F9-4FE5-99E9-B7E9B74F25E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普通字符匹配</a:t>
            </a:r>
            <a:r>
              <a:rPr lang="zh-CN" altLang="en-US" dirty="0"/>
              <a:t>：</a:t>
            </a:r>
            <a:endParaRPr lang="en-US" altLang="zh-CN" dirty="0"/>
          </a:p>
          <a:p>
            <a:r>
              <a:rPr lang="zh-CN" altLang="en-US" dirty="0"/>
              <a:t>如果 </a:t>
            </a:r>
            <a:r>
              <a:rPr lang="en-US" altLang="zh-CN" dirty="0"/>
              <a:t>s[</a:t>
            </a:r>
            <a:r>
              <a:rPr lang="en-US" altLang="zh-CN" dirty="0" err="1"/>
              <a:t>i</a:t>
            </a:r>
            <a:r>
              <a:rPr lang="en-US" altLang="zh-CN" dirty="0"/>
              <a:t>]=f[j]s[</a:t>
            </a:r>
            <a:r>
              <a:rPr lang="en-US" altLang="zh-CN" dirty="0" err="1"/>
              <a:t>i</a:t>
            </a:r>
            <a:r>
              <a:rPr lang="en-US" altLang="zh-CN" dirty="0"/>
              <a:t>] = f[j]s[</a:t>
            </a:r>
            <a:r>
              <a:rPr lang="en-US" altLang="zh-CN" dirty="0" err="1"/>
              <a:t>i</a:t>
            </a:r>
            <a:r>
              <a:rPr lang="en-US" altLang="zh-CN" dirty="0"/>
              <a:t>]=f[j]</a:t>
            </a:r>
            <a:r>
              <a:rPr lang="zh-CN" altLang="en-US" dirty="0"/>
              <a:t>，则当前字符匹配，状态转移</a:t>
            </a:r>
            <a:r>
              <a:rPr lang="en-US" altLang="zh-CN" dirty="0"/>
              <a:t>match(</a:t>
            </a:r>
            <a:r>
              <a:rPr lang="en-US" altLang="zh-CN" dirty="0" err="1"/>
              <a:t>i</a:t>
            </a:r>
            <a:r>
              <a:rPr lang="en-US" altLang="zh-CN" dirty="0"/>
              <a:t>, j) = match(i-1, j-1)</a:t>
            </a:r>
          </a:p>
          <a:p>
            <a:endParaRPr lang="en-US" altLang="zh-CN" dirty="0"/>
          </a:p>
          <a:p>
            <a:r>
              <a:rPr lang="zh-CN" altLang="en-US" b="1" dirty="0"/>
              <a:t>通配符 </a:t>
            </a:r>
            <a:r>
              <a:rPr lang="en-US" altLang="zh-CN" b="1" dirty="0"/>
              <a:t>? </a:t>
            </a:r>
            <a:r>
              <a:rPr lang="zh-CN" altLang="en-US" b="1" dirty="0"/>
              <a:t>匹配</a:t>
            </a:r>
            <a:r>
              <a:rPr lang="zh-CN" altLang="en-US" dirty="0"/>
              <a:t>：</a:t>
            </a:r>
            <a:br>
              <a:rPr lang="zh-CN" altLang="en-US" dirty="0"/>
            </a:br>
            <a:r>
              <a:rPr lang="zh-CN" altLang="en-US" dirty="0"/>
              <a:t>如果 </a:t>
            </a:r>
            <a:r>
              <a:rPr lang="en-US" altLang="zh-CN" dirty="0"/>
              <a:t>s[</a:t>
            </a:r>
            <a:r>
              <a:rPr lang="en-US" altLang="zh-CN" dirty="0" err="1"/>
              <a:t>i</a:t>
            </a:r>
            <a:r>
              <a:rPr lang="en-US" altLang="zh-CN" dirty="0"/>
              <a:t>]=′?′s[</a:t>
            </a:r>
            <a:r>
              <a:rPr lang="en-US" altLang="zh-CN" dirty="0" err="1"/>
              <a:t>i</a:t>
            </a:r>
            <a:r>
              <a:rPr lang="en-US" altLang="zh-CN" dirty="0"/>
              <a:t>] = '?' s[</a:t>
            </a:r>
            <a:r>
              <a:rPr lang="en-US" altLang="zh-CN" dirty="0" err="1"/>
              <a:t>i</a:t>
            </a:r>
            <a:r>
              <a:rPr lang="en-US" altLang="zh-CN" dirty="0"/>
              <a:t>]=′?′</a:t>
            </a:r>
            <a:r>
              <a:rPr lang="zh-CN" altLang="en-US" dirty="0"/>
              <a:t>，它可以匹配任何单个字符，同样状态转移为： </a:t>
            </a:r>
            <a:r>
              <a:rPr lang="en-US" altLang="zh-CN" dirty="0"/>
              <a:t>match(</a:t>
            </a:r>
            <a:r>
              <a:rPr lang="en-US" altLang="zh-CN" dirty="0" err="1"/>
              <a:t>i,j</a:t>
            </a:r>
            <a:r>
              <a:rPr lang="en-US" altLang="zh-CN" dirty="0"/>
              <a:t>)=match(i−1,j−1)</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通配符 * 匹配</a:t>
            </a:r>
            <a:r>
              <a:rPr lang="zh-CN" altLang="en-US" dirty="0"/>
              <a:t>：</a:t>
            </a:r>
            <a:br>
              <a:rPr lang="zh-CN" altLang="en-US" dirty="0"/>
            </a:br>
            <a:r>
              <a:rPr lang="zh-CN" altLang="en-US" dirty="0"/>
              <a:t>如果 </a:t>
            </a:r>
            <a:r>
              <a:rPr lang="en-US" altLang="zh-CN" dirty="0"/>
              <a:t>s[</a:t>
            </a:r>
            <a:r>
              <a:rPr lang="en-US" altLang="zh-CN" dirty="0" err="1"/>
              <a:t>i</a:t>
            </a:r>
            <a:r>
              <a:rPr lang="en-US" altLang="zh-CN" dirty="0"/>
              <a:t>]=′∗′s[</a:t>
            </a:r>
            <a:r>
              <a:rPr lang="en-US" altLang="zh-CN" dirty="0" err="1"/>
              <a:t>i</a:t>
            </a:r>
            <a:r>
              <a:rPr lang="en-US" altLang="zh-CN" dirty="0"/>
              <a:t>] = '*' s[</a:t>
            </a:r>
            <a:r>
              <a:rPr lang="en-US" altLang="zh-CN" dirty="0" err="1"/>
              <a:t>i</a:t>
            </a:r>
            <a:r>
              <a:rPr lang="en-US" altLang="zh-CN" dirty="0"/>
              <a:t>]=′∗′</a:t>
            </a:r>
            <a:r>
              <a:rPr lang="zh-CN" altLang="en-US" dirty="0"/>
              <a:t>，它可以匹配任意长度的字符序列，包括空串，则状态转移为：</a:t>
            </a:r>
            <a:r>
              <a:rPr lang="en-US" altLang="zh-CN" dirty="0"/>
              <a:t>match(</a:t>
            </a:r>
            <a:r>
              <a:rPr lang="en-US" altLang="zh-CN" dirty="0" err="1"/>
              <a:t>i,j</a:t>
            </a:r>
            <a:r>
              <a:rPr lang="en-US" altLang="zh-CN"/>
              <a:t>)=match(i−1,k)</a:t>
            </a:r>
          </a:p>
          <a:p>
            <a:endParaRPr lang="zh-CN" altLang="en-US" dirty="0"/>
          </a:p>
        </p:txBody>
      </p:sp>
      <p:sp>
        <p:nvSpPr>
          <p:cNvPr id="4" name="灯片编号占位符 3"/>
          <p:cNvSpPr>
            <a:spLocks noGrp="1"/>
          </p:cNvSpPr>
          <p:nvPr>
            <p:ph type="sldNum" sz="quarter" idx="5"/>
          </p:nvPr>
        </p:nvSpPr>
        <p:spPr/>
        <p:txBody>
          <a:bodyPr/>
          <a:lstStyle/>
          <a:p>
            <a:fld id="{C89461BB-BB29-447B-86E6-652C097B04C1}"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论是一个古老的但又十分活跃的数学学科，也是一门很有实用价值的学科，它在自然科学、社会科学等各领域均有很多应用。近年来它受计算机科学蓬勃发展的刺激，发展极其迅速。应用范围不断拓广，已渗透到诸如语言学、逻辑学、物理学、化学、电讯工程、计算机科学以及数学的其它分支中。</a:t>
            </a:r>
          </a:p>
          <a:p>
            <a:r>
              <a:rPr lang="zh-CN" altLang="en-US">
                <a:sym typeface="+mn-ea"/>
              </a:rPr>
              <a:t>古老而美丽的哥尼斯堡城濒临蓝色的波罗的海，是著名的哲学家康德（Immanuel Kant）的出生地，城中有一条普莱格尔（Pregel）河，河的两条支流在这里汇合，然后横穿全城，流入大海。河水把城市分成4块，于是，人们建造了7座各具特色的桥，把哥尼斯堡城连成一体</a:t>
            </a:r>
            <a:endParaRPr lang="zh-CN" altLang="en-US"/>
          </a:p>
          <a:p>
            <a:r>
              <a:rPr lang="zh-CN" altLang="en-US">
                <a:sym typeface="+mn-ea"/>
              </a:rPr>
              <a:t>早在18世纪，这些形态各异的小桥吸引了众多的游客，游人在陶醉于美丽风光的同时，不知不觉间，脚下的桥触发了人们的灵感，一个有趣的问题即七桥问题在居民中传开。</a:t>
            </a:r>
            <a:endParaRPr lang="zh-CN" altLang="en-US"/>
          </a:p>
          <a:p>
            <a:endParaRPr lang="zh-CN" altLang="en-US"/>
          </a:p>
          <a:p>
            <a:r>
              <a:rPr lang="zh-CN" altLang="en-US"/>
              <a:t>1736年是图论的历史元年。这一年，欧拉（L•Euler）研究了哥尼斯堡城（Königsberg）的七桥问题，发表了图论的首篇论文。欧拉也因此被称为图论之父。</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2783952-BB44-4068-B06C-627533034631}"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2783952-BB44-4068-B06C-627533034631}"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2783952-BB44-4068-B06C-627533034631}"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375463" y="0"/>
            <a:ext cx="141003" cy="962147"/>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8731" y="6617464"/>
            <a:ext cx="141003" cy="240536"/>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2" name="组合 1"/>
          <p:cNvGrpSpPr/>
          <p:nvPr userDrawn="1"/>
        </p:nvGrpSpPr>
        <p:grpSpPr>
          <a:xfrm>
            <a:off x="375464" y="0"/>
            <a:ext cx="141003" cy="962147"/>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8732" y="6617464"/>
            <a:ext cx="141003" cy="240536"/>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2783952-BB44-4068-B06C-627533034631}"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2783952-BB44-4068-B06C-627533034631}"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2783952-BB44-4068-B06C-627533034631}"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2783952-BB44-4068-B06C-627533034631}" type="datetimeFigureOut">
              <a:rPr lang="zh-CN" altLang="en-US" smtClean="0"/>
              <a:t>2024/12/12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A2F1B9-D298-464A-9AAD-E7F26934796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2783952-BB44-4068-B06C-627533034631}" type="datetimeFigureOut">
              <a:rPr lang="zh-CN" altLang="en-US" smtClean="0"/>
              <a:t>2024/12/12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A2F1B9-D298-464A-9AAD-E7F26934796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783952-BB44-4068-B06C-627533034631}" type="datetimeFigureOut">
              <a:rPr lang="zh-CN" altLang="en-US" smtClean="0"/>
              <a:t>2024/12/12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A2F1B9-D298-464A-9AAD-E7F26934796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783952-BB44-4068-B06C-627533034631}"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783952-BB44-4068-B06C-627533034631}"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cs typeface="Times New Roman" panose="02020603050405020304" charset="0"/>
              </a:defRPr>
            </a:lvl1pPr>
          </a:lstStyle>
          <a:p>
            <a:fld id="{A2783952-BB44-4068-B06C-627533034631}" type="datetimeFigureOut">
              <a:rPr lang="zh-CN" altLang="en-US" smtClean="0"/>
              <a:t>2024/12/12</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cs typeface="Times New Roman" panose="02020603050405020304" charset="0"/>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cs typeface="Times New Roman" panose="02020603050405020304" charset="0"/>
              </a:defRPr>
            </a:lvl1pPr>
          </a:lstStyle>
          <a:p>
            <a:fld id="{18A2F1B9-D298-464A-9AAD-E7F26934796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Times New Roman" panose="0202060305040502030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Times New Roman" panose="0202060305040502030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Times New Roman" panose="0202060305040502030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Times New Roman" panose="0202060305040502030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Times New Roman" panose="0202060305040502030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Times New Roman" panose="0202060305040502030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1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1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5.w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w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5.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1.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27.xml"/><Relationship Id="rId5" Type="http://schemas.openxmlformats.org/officeDocument/2006/relationships/image" Target="../media/image7.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28.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29.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16.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17.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8.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6000"/>
            <a:extLst>
              <a:ext uri="{BEBA8EAE-BF5A-486C-A8C5-ECC9F3942E4B}">
                <a14:imgProps xmlns:a14="http://schemas.microsoft.com/office/drawing/2010/main">
                  <a14:imgLayer r:embed="rId5">
                    <a14:imgEffect>
                      <a14:brightnessContrast bright="10000" contrast="-10000"/>
                    </a14:imgEffect>
                    <a14:imgEffect>
                      <a14:sharpenSoften amount="-2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3" name="PA_矩形 32"/>
          <p:cNvSpPr/>
          <p:nvPr>
            <p:custDataLst>
              <p:tags r:id="rId1"/>
            </p:custDataLst>
          </p:nvPr>
        </p:nvSpPr>
        <p:spPr>
          <a:xfrm>
            <a:off x="-29978" y="1268760"/>
            <a:ext cx="12224770" cy="2322397"/>
          </a:xfrm>
          <a:prstGeom prst="rect">
            <a:avLst/>
          </a:prstGeom>
          <a:solidFill>
            <a:srgbClr val="0070C0">
              <a:alpha val="32000"/>
            </a:srgbClr>
          </a:solidFill>
          <a:ln>
            <a:noFill/>
          </a:ln>
          <a:effectLst>
            <a:outerShdw blurRad="3556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Times New Roman" panose="02020603050405020304" charset="0"/>
            </a:endParaRPr>
          </a:p>
        </p:txBody>
      </p:sp>
      <p:pic>
        <p:nvPicPr>
          <p:cNvPr id="3" name="图片 2" descr="未标题-1"/>
          <p:cNvPicPr>
            <a:picLocks noChangeAspect="1"/>
          </p:cNvPicPr>
          <p:nvPr/>
        </p:nvPicPr>
        <p:blipFill>
          <a:blip r:embed="rId6"/>
          <a:stretch>
            <a:fillRect/>
          </a:stretch>
        </p:blipFill>
        <p:spPr>
          <a:xfrm>
            <a:off x="264939" y="-110763"/>
            <a:ext cx="2853690" cy="1605280"/>
          </a:xfrm>
          <a:prstGeom prst="rect">
            <a:avLst/>
          </a:prstGeom>
        </p:spPr>
      </p:pic>
      <p:sp>
        <p:nvSpPr>
          <p:cNvPr id="7" name="文本框 6"/>
          <p:cNvSpPr txBox="1"/>
          <p:nvPr/>
        </p:nvSpPr>
        <p:spPr>
          <a:xfrm>
            <a:off x="1273175" y="2061210"/>
            <a:ext cx="9631045" cy="1096010"/>
          </a:xfrm>
          <a:prstGeom prst="rect">
            <a:avLst/>
          </a:prstGeom>
          <a:noFill/>
        </p:spPr>
        <p:txBody>
          <a:bodyPr wrap="square" rtlCol="0">
            <a:noAutofit/>
          </a:bodyPr>
          <a:lstStyle>
            <a:defPPr>
              <a:defRPr lang="zh-CN"/>
            </a:defPPr>
            <a:lvl1pPr algn="ctr">
              <a:defRPr sz="5400" b="1">
                <a:solidFill>
                  <a:schemeClr val="bg1"/>
                </a:solidFill>
                <a:latin typeface="微软雅黑" panose="020B0503020204020204" pitchFamily="34" charset="-122"/>
                <a:ea typeface="微软雅黑" panose="020B0503020204020204" pitchFamily="34" charset="-122"/>
              </a:defRPr>
            </a:lvl1pPr>
          </a:lstStyle>
          <a:p>
            <a:r>
              <a:rPr lang="zh-CN" altLang="en-US" sz="6000" dirty="0">
                <a:latin typeface="华文新魏" panose="02010800040101010101" pitchFamily="2" charset="-122"/>
                <a:ea typeface="华文新魏" panose="02010800040101010101" pitchFamily="2" charset="-122"/>
                <a:cs typeface="华文新魏" panose="02010800040101010101" pitchFamily="2" charset="-122"/>
              </a:rPr>
              <a:t>算法实现 </a:t>
            </a:r>
            <a:r>
              <a:rPr lang="en-US" altLang="zh-CN" sz="6000" dirty="0">
                <a:latin typeface="华文新魏" panose="02010800040101010101" pitchFamily="2" charset="-122"/>
                <a:ea typeface="华文新魏" panose="02010800040101010101" pitchFamily="2" charset="-122"/>
                <a:cs typeface="华文新魏" panose="02010800040101010101" pitchFamily="2" charset="-122"/>
              </a:rPr>
              <a:t>3-11</a:t>
            </a:r>
          </a:p>
          <a:p>
            <a:endParaRPr lang="en-US" altLang="zh-CN" sz="6000"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文本框 1"/>
          <p:cNvSpPr txBox="1"/>
          <p:nvPr/>
        </p:nvSpPr>
        <p:spPr>
          <a:xfrm>
            <a:off x="4901565" y="3157220"/>
            <a:ext cx="7468870" cy="460375"/>
          </a:xfrm>
          <a:prstGeom prst="rect">
            <a:avLst/>
          </a:prstGeom>
          <a:noFill/>
        </p:spPr>
        <p:txBody>
          <a:bodyPr wrap="square" rtlCol="0">
            <a:spAutoFit/>
          </a:bodyPr>
          <a:lstStyle/>
          <a:p>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包仁健</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毕萱旖</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刘志垚</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徐景权</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王睿</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陈光坤</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p>
        </p:txBody>
      </p:sp>
    </p:spTree>
  </p:cSld>
  <p:clrMapOvr>
    <a:masterClrMapping/>
  </p:clrMapOvr>
  <mc:AlternateContent xmlns:mc="http://schemas.openxmlformats.org/markup-compatibility/2006" xmlns:p14="http://schemas.microsoft.com/office/powerpoint/2010/main">
    <mc:Choice Requires="p14">
      <p:transition spd="slow" p14:dur="11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封面-彩色"/>
          <p:cNvPicPr>
            <a:picLocks noChangeAspect="1"/>
          </p:cNvPicPr>
          <p:nvPr/>
        </p:nvPicPr>
        <p:blipFill>
          <a:blip r:embed="rId3">
            <a:lum bright="30000"/>
          </a:blip>
          <a:srcRect t="31955" r="72740" b="28015"/>
          <a:stretch>
            <a:fillRect/>
          </a:stretch>
        </p:blipFill>
        <p:spPr>
          <a:xfrm>
            <a:off x="9741640" y="5084234"/>
            <a:ext cx="2819400" cy="1738207"/>
          </a:xfrm>
          <a:prstGeom prst="rect">
            <a:avLst/>
          </a:prstGeom>
        </p:spPr>
      </p:pic>
      <p:pic>
        <p:nvPicPr>
          <p:cNvPr id="2" name="图片 1" descr="校徽-1"/>
          <p:cNvPicPr>
            <a:picLocks noChangeAspect="1"/>
          </p:cNvPicPr>
          <p:nvPr/>
        </p:nvPicPr>
        <p:blipFill>
          <a:blip r:embed="rId4">
            <a:grayscl/>
            <a:lum bright="24000"/>
          </a:blip>
          <a:stretch>
            <a:fillRect/>
          </a:stretch>
        </p:blipFill>
        <p:spPr>
          <a:xfrm>
            <a:off x="10536661" y="104141"/>
            <a:ext cx="1413087" cy="469900"/>
          </a:xfrm>
          <a:prstGeom prst="rect">
            <a:avLst/>
          </a:prstGeom>
        </p:spPr>
      </p:pic>
      <p:sp>
        <p:nvSpPr>
          <p:cNvPr id="11" name="Text Box 19"/>
          <p:cNvSpPr txBox="1">
            <a:spLocks noChangeArrowheads="1"/>
          </p:cNvSpPr>
          <p:nvPr>
            <p:custDataLst>
              <p:tags r:id="rId1"/>
            </p:custDataLst>
          </p:nvPr>
        </p:nvSpPr>
        <p:spPr bwMode="auto">
          <a:xfrm>
            <a:off x="624761" y="290585"/>
            <a:ext cx="290592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135" dirty="0">
                <a:solidFill>
                  <a:schemeClr val="tx1">
                    <a:lumMod val="65000"/>
                    <a:lumOff val="35000"/>
                  </a:schemeClr>
                </a:solidFill>
                <a:latin typeface="微软雅黑" panose="020B0503020204020204" pitchFamily="34" charset="-122"/>
                <a:ea typeface="微软雅黑" panose="020B0503020204020204" pitchFamily="34" charset="-122"/>
              </a:rPr>
              <a:t>search</a:t>
            </a:r>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递归深入</a:t>
            </a:r>
          </a:p>
        </p:txBody>
      </p:sp>
      <p:sp>
        <p:nvSpPr>
          <p:cNvPr id="10" name="文本框 9"/>
          <p:cNvSpPr txBox="1"/>
          <p:nvPr/>
        </p:nvSpPr>
        <p:spPr>
          <a:xfrm>
            <a:off x="721254" y="1152314"/>
            <a:ext cx="8404013" cy="913553"/>
          </a:xfrm>
          <a:prstGeom prst="rect">
            <a:avLst/>
          </a:prstGeom>
          <a:noFill/>
        </p:spPr>
        <p:txBody>
          <a:bodyPr wrap="square" rtlCol="0">
            <a:noAutofit/>
          </a:bodyPr>
          <a:lstStyle/>
          <a:p>
            <a:r>
              <a:rPr lang="zh-CN" altLang="en-US" sz="2135" dirty="0">
                <a:latin typeface="仿宋" panose="02010609060101010101" charset="-122"/>
                <a:ea typeface="仿宋" panose="02010609060101010101" charset="-122"/>
                <a:cs typeface="仿宋" panose="02010609060101010101" charset="-122"/>
              </a:rPr>
              <a:t>递归的核心思想是通过向正则表达式中加入</a:t>
            </a:r>
            <a:r>
              <a:rPr lang="en-US" altLang="zh-CN" sz="2135" dirty="0">
                <a:latin typeface="仿宋" panose="02010609060101010101" charset="-122"/>
                <a:ea typeface="仿宋" panose="02010609060101010101" charset="-122"/>
                <a:cs typeface="仿宋" panose="02010609060101010101" charset="-122"/>
              </a:rPr>
              <a:t> ? </a:t>
            </a:r>
            <a:r>
              <a:rPr lang="zh-CN" altLang="en-US" sz="2135" dirty="0">
                <a:latin typeface="仿宋" panose="02010609060101010101" charset="-122"/>
                <a:ea typeface="仿宋" panose="02010609060101010101" charset="-122"/>
                <a:cs typeface="仿宋" panose="02010609060101010101" charset="-122"/>
              </a:rPr>
              <a:t>或</a:t>
            </a:r>
            <a:r>
              <a:rPr lang="en-US" altLang="zh-CN" sz="2135" dirty="0">
                <a:latin typeface="仿宋" panose="02010609060101010101" charset="-122"/>
                <a:ea typeface="仿宋" panose="02010609060101010101" charset="-122"/>
                <a:cs typeface="仿宋" panose="02010609060101010101" charset="-122"/>
              </a:rPr>
              <a:t> * </a:t>
            </a:r>
            <a:r>
              <a:rPr lang="zh-CN" altLang="en-US" sz="2135" dirty="0">
                <a:latin typeface="仿宋" panose="02010609060101010101" charset="-122"/>
                <a:ea typeface="仿宋" panose="02010609060101010101" charset="-122"/>
                <a:cs typeface="仿宋" panose="02010609060101010101" charset="-122"/>
              </a:rPr>
              <a:t>来扩展正则表达式的可能性，然后递归地继续搜索更长的正则表达式。</a:t>
            </a:r>
          </a:p>
        </p:txBody>
      </p:sp>
      <p:sp>
        <p:nvSpPr>
          <p:cNvPr id="12" name="文本框 11"/>
          <p:cNvSpPr txBox="1"/>
          <p:nvPr/>
        </p:nvSpPr>
        <p:spPr>
          <a:xfrm>
            <a:off x="5521854" y="2180167"/>
            <a:ext cx="6188287" cy="4029287"/>
          </a:xfrm>
          <a:prstGeom prst="rect">
            <a:avLst/>
          </a:prstGeom>
          <a:noFill/>
        </p:spPr>
        <p:txBody>
          <a:bodyPr wrap="square" rtlCol="0">
            <a:noAutofit/>
          </a:bodyPr>
          <a:lstStyle/>
          <a:p>
            <a:r>
              <a:rPr lang="zh-CN" altLang="en-US" sz="2135" dirty="0">
                <a:latin typeface="仿宋" panose="02010609060101010101" charset="-122"/>
                <a:ea typeface="仿宋" panose="02010609060101010101" charset="-122"/>
                <a:cs typeface="仿宋" panose="02010609060101010101" charset="-122"/>
              </a:rPr>
              <a:t>如果当前</a:t>
            </a:r>
            <a:r>
              <a:rPr lang="en-US" altLang="zh-CN" sz="2135" dirty="0">
                <a:latin typeface="仿宋" panose="02010609060101010101" charset="-122"/>
                <a:ea typeface="仿宋" panose="02010609060101010101" charset="-122"/>
                <a:cs typeface="仿宋" panose="02010609060101010101" charset="-122"/>
              </a:rPr>
              <a:t> </a:t>
            </a:r>
            <a:r>
              <a:rPr lang="en-US" altLang="zh-CN" sz="2135" dirty="0" err="1">
                <a:latin typeface="仿宋" panose="02010609060101010101" charset="-122"/>
                <a:ea typeface="仿宋" panose="02010609060101010101" charset="-122"/>
                <a:cs typeface="仿宋" panose="02010609060101010101" charset="-122"/>
              </a:rPr>
              <a:t>len</a:t>
            </a:r>
            <a:r>
              <a:rPr lang="en-US" altLang="zh-CN" sz="2135" dirty="0">
                <a:latin typeface="仿宋" panose="02010609060101010101" charset="-122"/>
                <a:ea typeface="仿宋" panose="02010609060101010101" charset="-122"/>
                <a:cs typeface="仿宋" panose="02010609060101010101" charset="-122"/>
              </a:rPr>
              <a:t> == 1 </a:t>
            </a:r>
            <a:r>
              <a:rPr lang="zh-CN" altLang="en-US" sz="2135" dirty="0">
                <a:latin typeface="仿宋" panose="02010609060101010101" charset="-122"/>
                <a:ea typeface="仿宋" panose="02010609060101010101" charset="-122"/>
                <a:cs typeface="仿宋" panose="02010609060101010101" charset="-122"/>
              </a:rPr>
              <a:t>或者当前正则表达式字符不是</a:t>
            </a:r>
            <a:r>
              <a:rPr lang="en-US" altLang="zh-CN" sz="2135" dirty="0">
                <a:latin typeface="仿宋" panose="02010609060101010101" charset="-122"/>
                <a:ea typeface="仿宋" panose="02010609060101010101" charset="-122"/>
                <a:cs typeface="仿宋" panose="02010609060101010101" charset="-122"/>
              </a:rPr>
              <a:t> </a:t>
            </a:r>
            <a:r>
              <a:rPr lang="zh-CN" altLang="en-US" sz="2135" dirty="0">
                <a:latin typeface="仿宋" panose="02010609060101010101" charset="-122"/>
                <a:ea typeface="仿宋" panose="02010609060101010101" charset="-122"/>
                <a:cs typeface="仿宋" panose="02010609060101010101" charset="-122"/>
              </a:rPr>
              <a:t>，则尝试两种通配符：</a:t>
            </a:r>
          </a:p>
          <a:p>
            <a:endParaRPr lang="zh-CN" altLang="en-US" sz="2135" dirty="0">
              <a:latin typeface="仿宋" panose="02010609060101010101" charset="-122"/>
              <a:ea typeface="仿宋" panose="02010609060101010101" charset="-122"/>
              <a:cs typeface="仿宋" panose="02010609060101010101" charset="-122"/>
            </a:endParaRPr>
          </a:p>
          <a:p>
            <a:r>
              <a:rPr lang="en-US" altLang="zh-CN" sz="2135" dirty="0">
                <a:latin typeface="仿宋" panose="02010609060101010101" charset="-122"/>
                <a:ea typeface="仿宋" panose="02010609060101010101" charset="-122"/>
                <a:cs typeface="仿宋" panose="02010609060101010101" charset="-122"/>
              </a:rPr>
              <a:t>   ?</a:t>
            </a:r>
            <a:r>
              <a:rPr lang="zh-CN" altLang="en-US" sz="2135" dirty="0">
                <a:latin typeface="仿宋" panose="02010609060101010101" charset="-122"/>
                <a:ea typeface="仿宋" panose="02010609060101010101" charset="-122"/>
                <a:cs typeface="仿宋" panose="02010609060101010101" charset="-122"/>
              </a:rPr>
              <a:t>：表示匹配任意一个字符。</a:t>
            </a:r>
          </a:p>
          <a:p>
            <a:r>
              <a:rPr lang="en-US" altLang="zh-CN" sz="2135" dirty="0">
                <a:latin typeface="仿宋" panose="02010609060101010101" charset="-122"/>
                <a:ea typeface="仿宋" panose="02010609060101010101" charset="-122"/>
                <a:cs typeface="仿宋" panose="02010609060101010101" charset="-122"/>
              </a:rPr>
              <a:t>   *</a:t>
            </a:r>
            <a:r>
              <a:rPr lang="zh-CN" altLang="en-US" sz="2135" dirty="0">
                <a:latin typeface="仿宋" panose="02010609060101010101" charset="-122"/>
                <a:ea typeface="仿宋" panose="02010609060101010101" charset="-122"/>
                <a:cs typeface="仿宋" panose="02010609060101010101" charset="-122"/>
              </a:rPr>
              <a:t>：表示匹配任意多个字符（包括零个字符）。</a:t>
            </a:r>
          </a:p>
          <a:p>
            <a:endParaRPr lang="zh-CN" altLang="en-US" sz="2135" dirty="0">
              <a:latin typeface="仿宋" panose="02010609060101010101" charset="-122"/>
              <a:ea typeface="仿宋" panose="02010609060101010101" charset="-122"/>
              <a:cs typeface="仿宋" panose="02010609060101010101" charset="-122"/>
            </a:endParaRPr>
          </a:p>
          <a:p>
            <a:r>
              <a:rPr lang="zh-CN" altLang="en-US" sz="2135" dirty="0">
                <a:latin typeface="仿宋" panose="02010609060101010101" charset="-122"/>
                <a:ea typeface="仿宋" panose="02010609060101010101" charset="-122"/>
                <a:cs typeface="仿宋" panose="02010609060101010101" charset="-122"/>
              </a:rPr>
              <a:t>对每一种尝试，调用</a:t>
            </a:r>
            <a:r>
              <a:rPr lang="en-US" altLang="zh-CN" sz="2135" dirty="0">
                <a:latin typeface="仿宋" panose="02010609060101010101" charset="-122"/>
                <a:ea typeface="仿宋" panose="02010609060101010101" charset="-122"/>
                <a:cs typeface="仿宋" panose="02010609060101010101" charset="-122"/>
              </a:rPr>
              <a:t> check(</a:t>
            </a:r>
            <a:r>
              <a:rPr lang="en-US" altLang="zh-CN" sz="2135" dirty="0" err="1">
                <a:latin typeface="仿宋" panose="02010609060101010101" charset="-122"/>
                <a:ea typeface="仿宋" panose="02010609060101010101" charset="-122"/>
                <a:cs typeface="仿宋" panose="02010609060101010101" charset="-122"/>
              </a:rPr>
              <a:t>len</a:t>
            </a:r>
            <a:r>
              <a:rPr lang="en-US" altLang="zh-CN" sz="2135" dirty="0">
                <a:latin typeface="仿宋" panose="02010609060101010101" charset="-122"/>
                <a:ea typeface="仿宋" panose="02010609060101010101" charset="-122"/>
                <a:cs typeface="仿宋" panose="02010609060101010101" charset="-122"/>
              </a:rPr>
              <a:t>) </a:t>
            </a:r>
            <a:r>
              <a:rPr lang="zh-CN" altLang="en-US" sz="2135" dirty="0">
                <a:latin typeface="仿宋" panose="02010609060101010101" charset="-122"/>
                <a:ea typeface="仿宋" panose="02010609060101010101" charset="-122"/>
                <a:cs typeface="仿宋" panose="02010609060101010101" charset="-122"/>
              </a:rPr>
              <a:t>来验证当前正则表达式是否有效（即能否匹配文件）。如果</a:t>
            </a:r>
            <a:r>
              <a:rPr lang="en-US" altLang="zh-CN" sz="2135" dirty="0">
                <a:latin typeface="仿宋" panose="02010609060101010101" charset="-122"/>
                <a:ea typeface="仿宋" panose="02010609060101010101" charset="-122"/>
                <a:cs typeface="仿宋" panose="02010609060101010101" charset="-122"/>
              </a:rPr>
              <a:t> check </a:t>
            </a:r>
            <a:r>
              <a:rPr lang="zh-CN" altLang="en-US" sz="2135" dirty="0">
                <a:latin typeface="仿宋" panose="02010609060101010101" charset="-122"/>
                <a:ea typeface="仿宋" panose="02010609060101010101" charset="-122"/>
                <a:cs typeface="仿宋" panose="02010609060101010101" charset="-122"/>
              </a:rPr>
              <a:t>返回</a:t>
            </a:r>
            <a:r>
              <a:rPr lang="en-US" altLang="zh-CN" sz="2135" dirty="0">
                <a:latin typeface="仿宋" panose="02010609060101010101" charset="-122"/>
                <a:ea typeface="仿宋" panose="02010609060101010101" charset="-122"/>
                <a:cs typeface="仿宋" panose="02010609060101010101" charset="-122"/>
              </a:rPr>
              <a:t> true</a:t>
            </a:r>
            <a:r>
              <a:rPr lang="zh-CN" altLang="en-US" sz="2135" dirty="0">
                <a:latin typeface="仿宋" panose="02010609060101010101" charset="-122"/>
                <a:ea typeface="仿宋" panose="02010609060101010101" charset="-122"/>
                <a:cs typeface="仿宋" panose="02010609060101010101" charset="-122"/>
              </a:rPr>
              <a:t>，则继续递归调用</a:t>
            </a:r>
            <a:r>
              <a:rPr lang="en-US" altLang="zh-CN" sz="2135" dirty="0">
                <a:latin typeface="仿宋" panose="02010609060101010101" charset="-122"/>
                <a:ea typeface="仿宋" panose="02010609060101010101" charset="-122"/>
                <a:cs typeface="仿宋" panose="02010609060101010101" charset="-122"/>
              </a:rPr>
              <a:t> search(</a:t>
            </a:r>
            <a:r>
              <a:rPr lang="en-US" altLang="zh-CN" sz="2135" dirty="0" err="1">
                <a:latin typeface="仿宋" panose="02010609060101010101" charset="-122"/>
                <a:ea typeface="仿宋" panose="02010609060101010101" charset="-122"/>
                <a:cs typeface="仿宋" panose="02010609060101010101" charset="-122"/>
              </a:rPr>
              <a:t>len</a:t>
            </a:r>
            <a:r>
              <a:rPr lang="en-US" altLang="zh-CN" sz="2135" dirty="0">
                <a:latin typeface="仿宋" panose="02010609060101010101" charset="-122"/>
                <a:ea typeface="仿宋" panose="02010609060101010101" charset="-122"/>
                <a:cs typeface="仿宋" panose="02010609060101010101" charset="-122"/>
              </a:rPr>
              <a:t>)</a:t>
            </a:r>
            <a:r>
              <a:rPr lang="zh-CN" altLang="en-US" sz="2135" dirty="0">
                <a:latin typeface="仿宋" panose="02010609060101010101" charset="-122"/>
                <a:ea typeface="仿宋" panose="02010609060101010101" charset="-122"/>
                <a:cs typeface="仿宋" panose="02010609060101010101" charset="-122"/>
              </a:rPr>
              <a:t>，尝试扩展正则表达式。</a:t>
            </a:r>
          </a:p>
        </p:txBody>
      </p:sp>
      <p:pic>
        <p:nvPicPr>
          <p:cNvPr id="13" name="图片 12"/>
          <p:cNvPicPr>
            <a:picLocks noChangeAspect="1"/>
          </p:cNvPicPr>
          <p:nvPr/>
        </p:nvPicPr>
        <p:blipFill>
          <a:blip r:embed="rId5"/>
          <a:stretch>
            <a:fillRect/>
          </a:stretch>
        </p:blipFill>
        <p:spPr>
          <a:xfrm>
            <a:off x="721255" y="2065867"/>
            <a:ext cx="4530513" cy="3980180"/>
          </a:xfrm>
          <a:prstGeom prst="rect">
            <a:avLst/>
          </a:prstGeom>
          <a:effectLst>
            <a:outerShdw blurRad="127000" dist="38100" dir="8100000" sx="101000" sy="101000" algn="tr" rotWithShape="0">
              <a:prstClr val="black">
                <a:alpha val="32000"/>
              </a:prstClr>
            </a:outerShdw>
          </a:effectLst>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封面-彩色"/>
          <p:cNvPicPr>
            <a:picLocks noChangeAspect="1"/>
          </p:cNvPicPr>
          <p:nvPr/>
        </p:nvPicPr>
        <p:blipFill>
          <a:blip r:embed="rId3">
            <a:lum bright="30000"/>
          </a:blip>
          <a:srcRect t="31955" r="72740" b="28015"/>
          <a:stretch>
            <a:fillRect/>
          </a:stretch>
        </p:blipFill>
        <p:spPr>
          <a:xfrm>
            <a:off x="9741640" y="5084234"/>
            <a:ext cx="2819400" cy="1738207"/>
          </a:xfrm>
          <a:prstGeom prst="rect">
            <a:avLst/>
          </a:prstGeom>
        </p:spPr>
      </p:pic>
      <p:pic>
        <p:nvPicPr>
          <p:cNvPr id="2" name="图片 1" descr="校徽-1"/>
          <p:cNvPicPr>
            <a:picLocks noChangeAspect="1"/>
          </p:cNvPicPr>
          <p:nvPr/>
        </p:nvPicPr>
        <p:blipFill>
          <a:blip r:embed="rId4">
            <a:grayscl/>
            <a:lum bright="24000"/>
          </a:blip>
          <a:stretch>
            <a:fillRect/>
          </a:stretch>
        </p:blipFill>
        <p:spPr>
          <a:xfrm>
            <a:off x="10536661" y="104141"/>
            <a:ext cx="1413087" cy="469900"/>
          </a:xfrm>
          <a:prstGeom prst="rect">
            <a:avLst/>
          </a:prstGeom>
        </p:spPr>
      </p:pic>
      <p:sp>
        <p:nvSpPr>
          <p:cNvPr id="11" name="Text Box 19"/>
          <p:cNvSpPr txBox="1">
            <a:spLocks noChangeArrowheads="1"/>
          </p:cNvSpPr>
          <p:nvPr>
            <p:custDataLst>
              <p:tags r:id="rId1"/>
            </p:custDataLst>
          </p:nvPr>
        </p:nvSpPr>
        <p:spPr bwMode="auto">
          <a:xfrm>
            <a:off x="624761" y="290585"/>
            <a:ext cx="345415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135" dirty="0">
                <a:solidFill>
                  <a:schemeClr val="tx1">
                    <a:lumMod val="65000"/>
                    <a:lumOff val="35000"/>
                  </a:schemeClr>
                </a:solidFill>
                <a:latin typeface="微软雅黑" panose="020B0503020204020204" pitchFamily="34" charset="-122"/>
                <a:ea typeface="微软雅黑" panose="020B0503020204020204" pitchFamily="34" charset="-122"/>
              </a:rPr>
              <a:t>search</a:t>
            </a:r>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遍历已有字符</a:t>
            </a:r>
          </a:p>
        </p:txBody>
      </p:sp>
      <p:sp>
        <p:nvSpPr>
          <p:cNvPr id="5" name="文本框 4"/>
          <p:cNvSpPr txBox="1"/>
          <p:nvPr/>
        </p:nvSpPr>
        <p:spPr>
          <a:xfrm>
            <a:off x="912601" y="4580467"/>
            <a:ext cx="9201573" cy="1960880"/>
          </a:xfrm>
          <a:prstGeom prst="rect">
            <a:avLst/>
          </a:prstGeom>
          <a:noFill/>
        </p:spPr>
        <p:txBody>
          <a:bodyPr wrap="square" rtlCol="0">
            <a:noAutofit/>
          </a:bodyPr>
          <a:lstStyle/>
          <a:p>
            <a:r>
              <a:rPr lang="en-US" altLang="zh-CN" sz="2135">
                <a:latin typeface="仿宋" panose="02010609060101010101" charset="-122"/>
                <a:ea typeface="仿宋" panose="02010609060101010101" charset="-122"/>
                <a:cs typeface="仿宋" panose="02010609060101010101" charset="-122"/>
              </a:rPr>
              <a:t>p[len - 1] </a:t>
            </a:r>
            <a:r>
              <a:rPr lang="zh-CN" altLang="en-US" sz="2135">
                <a:latin typeface="仿宋" panose="02010609060101010101" charset="-122"/>
                <a:ea typeface="仿宋" panose="02010609060101010101" charset="-122"/>
                <a:cs typeface="仿宋" panose="02010609060101010101" charset="-122"/>
              </a:rPr>
              <a:t>存储了当前正则表达式长度为</a:t>
            </a:r>
            <a:r>
              <a:rPr lang="en-US" altLang="zh-CN" sz="2135">
                <a:latin typeface="仿宋" panose="02010609060101010101" charset="-122"/>
                <a:ea typeface="仿宋" panose="02010609060101010101" charset="-122"/>
                <a:cs typeface="仿宋" panose="02010609060101010101" charset="-122"/>
              </a:rPr>
              <a:t> len-1 </a:t>
            </a:r>
            <a:r>
              <a:rPr lang="zh-CN" altLang="en-US" sz="2135">
                <a:latin typeface="仿宋" panose="02010609060101010101" charset="-122"/>
                <a:ea typeface="仿宋" panose="02010609060101010101" charset="-122"/>
                <a:cs typeface="仿宋" panose="02010609060101010101" charset="-122"/>
              </a:rPr>
              <a:t>时（即这次递归前），已经存储的字符数量。</a:t>
            </a:r>
            <a:r>
              <a:rPr lang="en-US" altLang="zh-CN" sz="2135">
                <a:latin typeface="仿宋" panose="02010609060101010101" charset="-122"/>
                <a:ea typeface="仿宋" panose="02010609060101010101" charset="-122"/>
                <a:cs typeface="仿宋" panose="02010609060101010101" charset="-122"/>
              </a:rPr>
              <a:t> cha[len - 1][i].c </a:t>
            </a:r>
            <a:r>
              <a:rPr lang="zh-CN" altLang="en-US" sz="2135">
                <a:latin typeface="仿宋" panose="02010609060101010101" charset="-122"/>
                <a:ea typeface="仿宋" panose="02010609060101010101" charset="-122"/>
                <a:cs typeface="仿宋" panose="02010609060101010101" charset="-122"/>
              </a:rPr>
              <a:t>是已记录的字符。</a:t>
            </a:r>
          </a:p>
          <a:p>
            <a:endParaRPr lang="zh-CN" altLang="en-US" sz="2135">
              <a:latin typeface="仿宋" panose="02010609060101010101" charset="-122"/>
              <a:ea typeface="仿宋" panose="02010609060101010101" charset="-122"/>
              <a:cs typeface="仿宋" panose="02010609060101010101" charset="-122"/>
            </a:endParaRPr>
          </a:p>
          <a:p>
            <a:r>
              <a:rPr lang="zh-CN" altLang="en-US" sz="2135">
                <a:latin typeface="仿宋" panose="02010609060101010101" charset="-122"/>
                <a:ea typeface="仿宋" panose="02010609060101010101" charset="-122"/>
                <a:cs typeface="仿宋" panose="02010609060101010101" charset="-122"/>
              </a:rPr>
              <a:t>对于每一个字符，尝试将其作为当前正则表达式的下一个字符（即</a:t>
            </a:r>
            <a:r>
              <a:rPr lang="en-US" altLang="zh-CN" sz="2135">
                <a:latin typeface="仿宋" panose="02010609060101010101" charset="-122"/>
                <a:ea typeface="仿宋" panose="02010609060101010101" charset="-122"/>
                <a:cs typeface="仿宋" panose="02010609060101010101" charset="-122"/>
              </a:rPr>
              <a:t> s[len] = cha[len - 1][i].c</a:t>
            </a:r>
            <a:r>
              <a:rPr lang="zh-CN" altLang="en-US" sz="2135">
                <a:latin typeface="仿宋" panose="02010609060101010101" charset="-122"/>
                <a:ea typeface="仿宋" panose="02010609060101010101" charset="-122"/>
                <a:cs typeface="仿宋" panose="02010609060101010101" charset="-122"/>
              </a:rPr>
              <a:t>），然后调用</a:t>
            </a:r>
            <a:r>
              <a:rPr lang="en-US" altLang="zh-CN" sz="2135">
                <a:latin typeface="仿宋" panose="02010609060101010101" charset="-122"/>
                <a:ea typeface="仿宋" panose="02010609060101010101" charset="-122"/>
                <a:cs typeface="仿宋" panose="02010609060101010101" charset="-122"/>
              </a:rPr>
              <a:t> check(len) </a:t>
            </a:r>
            <a:r>
              <a:rPr lang="zh-CN" altLang="en-US" sz="2135">
                <a:latin typeface="仿宋" panose="02010609060101010101" charset="-122"/>
                <a:ea typeface="仿宋" panose="02010609060101010101" charset="-122"/>
                <a:cs typeface="仿宋" panose="02010609060101010101" charset="-122"/>
              </a:rPr>
              <a:t>来判断该正则表达式是否有效。如果有效，则继续递归调用</a:t>
            </a:r>
            <a:r>
              <a:rPr lang="en-US" altLang="zh-CN" sz="2135">
                <a:latin typeface="仿宋" panose="02010609060101010101" charset="-122"/>
                <a:ea typeface="仿宋" panose="02010609060101010101" charset="-122"/>
                <a:cs typeface="仿宋" panose="02010609060101010101" charset="-122"/>
              </a:rPr>
              <a:t> search(len)</a:t>
            </a:r>
            <a:r>
              <a:rPr lang="zh-CN" altLang="en-US" sz="2135">
                <a:latin typeface="仿宋" panose="02010609060101010101" charset="-122"/>
                <a:ea typeface="仿宋" panose="02010609060101010101" charset="-122"/>
                <a:cs typeface="仿宋" panose="02010609060101010101" charset="-122"/>
              </a:rPr>
              <a:t>。</a:t>
            </a:r>
          </a:p>
        </p:txBody>
      </p:sp>
      <p:pic>
        <p:nvPicPr>
          <p:cNvPr id="3" name="图片 2"/>
          <p:cNvPicPr>
            <a:picLocks noChangeAspect="1"/>
          </p:cNvPicPr>
          <p:nvPr/>
        </p:nvPicPr>
        <p:blipFill>
          <a:blip r:embed="rId5"/>
          <a:stretch>
            <a:fillRect/>
          </a:stretch>
        </p:blipFill>
        <p:spPr>
          <a:xfrm>
            <a:off x="1104794" y="1796627"/>
            <a:ext cx="5549900" cy="2515447"/>
          </a:xfrm>
          <a:prstGeom prst="rect">
            <a:avLst/>
          </a:prstGeom>
          <a:effectLst>
            <a:outerShdw blurRad="127000" dist="38100" dir="8100000" sx="101000" sy="101000" algn="tr" rotWithShape="0">
              <a:prstClr val="black">
                <a:alpha val="32000"/>
              </a:prstClr>
            </a:outerShdw>
          </a:effectLst>
        </p:spPr>
      </p:pic>
      <p:sp>
        <p:nvSpPr>
          <p:cNvPr id="6" name="文本框 5"/>
          <p:cNvSpPr txBox="1"/>
          <p:nvPr/>
        </p:nvSpPr>
        <p:spPr>
          <a:xfrm>
            <a:off x="1009120" y="1028700"/>
            <a:ext cx="6531187" cy="943187"/>
          </a:xfrm>
          <a:prstGeom prst="rect">
            <a:avLst/>
          </a:prstGeom>
          <a:noFill/>
        </p:spPr>
        <p:txBody>
          <a:bodyPr wrap="square" rtlCol="0">
            <a:noAutofit/>
          </a:bodyPr>
          <a:lstStyle/>
          <a:p>
            <a:r>
              <a:rPr lang="zh-CN" altLang="en-US" sz="2135" dirty="0">
                <a:latin typeface="仿宋" panose="02010609060101010101" charset="-122"/>
                <a:ea typeface="仿宋" panose="02010609060101010101" charset="-122"/>
                <a:cs typeface="仿宋" panose="02010609060101010101" charset="-122"/>
              </a:rPr>
              <a:t>在尝试通配符</a:t>
            </a:r>
            <a:r>
              <a:rPr lang="en-US" altLang="zh-CN" sz="2135" dirty="0">
                <a:latin typeface="仿宋" panose="02010609060101010101" charset="-122"/>
                <a:ea typeface="仿宋" panose="02010609060101010101" charset="-122"/>
                <a:cs typeface="仿宋" panose="02010609060101010101" charset="-122"/>
              </a:rPr>
              <a:t> ? </a:t>
            </a:r>
            <a:r>
              <a:rPr lang="zh-CN" altLang="en-US" sz="2135" dirty="0">
                <a:latin typeface="仿宋" panose="02010609060101010101" charset="-122"/>
                <a:ea typeface="仿宋" panose="02010609060101010101" charset="-122"/>
                <a:cs typeface="仿宋" panose="02010609060101010101" charset="-122"/>
              </a:rPr>
              <a:t>和</a:t>
            </a:r>
            <a:r>
              <a:rPr lang="en-US" altLang="zh-CN" sz="2135" dirty="0">
                <a:latin typeface="仿宋" panose="02010609060101010101" charset="-122"/>
                <a:ea typeface="仿宋" panose="02010609060101010101" charset="-122"/>
                <a:cs typeface="仿宋" panose="02010609060101010101" charset="-122"/>
              </a:rPr>
              <a:t> * </a:t>
            </a:r>
            <a:r>
              <a:rPr lang="zh-CN" altLang="en-US" sz="2135" dirty="0">
                <a:latin typeface="仿宋" panose="02010609060101010101" charset="-122"/>
                <a:ea typeface="仿宋" panose="02010609060101010101" charset="-122"/>
                <a:cs typeface="仿宋" panose="02010609060101010101" charset="-122"/>
              </a:rPr>
              <a:t>后，</a:t>
            </a:r>
            <a:r>
              <a:rPr lang="en-US" altLang="zh-CN" sz="2135" dirty="0">
                <a:latin typeface="仿宋" panose="02010609060101010101" charset="-122"/>
                <a:ea typeface="仿宋" panose="02010609060101010101" charset="-122"/>
                <a:cs typeface="仿宋" panose="02010609060101010101" charset="-122"/>
              </a:rPr>
              <a:t>search </a:t>
            </a:r>
            <a:r>
              <a:rPr lang="zh-CN" altLang="en-US" sz="2135" dirty="0">
                <a:latin typeface="仿宋" panose="02010609060101010101" charset="-122"/>
                <a:ea typeface="仿宋" panose="02010609060101010101" charset="-122"/>
                <a:cs typeface="仿宋" panose="02010609060101010101" charset="-122"/>
              </a:rPr>
              <a:t>还会遍历已经出现过的字符，尝试将它们作为正则表达式的字符之一。</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矩形 5"/>
          <p:cNvSpPr/>
          <p:nvPr/>
        </p:nvSpPr>
        <p:spPr>
          <a:xfrm>
            <a:off x="1589" y="2888939"/>
            <a:ext cx="12192000" cy="6000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TextBox 3"/>
          <p:cNvSpPr txBox="1"/>
          <p:nvPr/>
        </p:nvSpPr>
        <p:spPr>
          <a:xfrm>
            <a:off x="36914" y="-1911593"/>
            <a:ext cx="4708981" cy="10761980"/>
          </a:xfrm>
          <a:prstGeom prst="rect">
            <a:avLst/>
          </a:prstGeom>
          <a:noFill/>
          <a:effectLst>
            <a:outerShdw blurRad="165100" dist="76200" dir="1200000" algn="tl" rotWithShape="0">
              <a:prstClr val="black">
                <a:alpha val="10000"/>
              </a:prstClr>
            </a:outerShdw>
          </a:effectLst>
        </p:spPr>
        <p:txBody>
          <a:bodyPr wrap="square" rtlCol="0">
            <a:spAutoFit/>
          </a:bodyPr>
          <a:lstStyle/>
          <a:p>
            <a:r>
              <a:rPr lang="en-US" altLang="zh-CN" sz="69335">
                <a:solidFill>
                  <a:schemeClr val="bg1"/>
                </a:solidFill>
                <a:latin typeface="+mj-lt"/>
              </a:rPr>
              <a:t>3</a:t>
            </a:r>
          </a:p>
        </p:txBody>
      </p:sp>
      <p:sp>
        <p:nvSpPr>
          <p:cNvPr id="5" name="矩形 4"/>
          <p:cNvSpPr/>
          <p:nvPr/>
        </p:nvSpPr>
        <p:spPr>
          <a:xfrm>
            <a:off x="4773706" y="2873453"/>
            <a:ext cx="6904501" cy="583565"/>
          </a:xfrm>
          <a:prstGeom prst="rect">
            <a:avLst/>
          </a:prstGeom>
        </p:spPr>
        <p:txBody>
          <a:bodyPr wrap="square">
            <a:spAutoFit/>
          </a:bodyPr>
          <a:lstStyle/>
          <a:p>
            <a:pPr algn="r"/>
            <a:endParaRPr lang="en-US" altLang="zh-CN" sz="3200">
              <a:solidFill>
                <a:schemeClr val="bg1"/>
              </a:solidFill>
            </a:endParaRPr>
          </a:p>
        </p:txBody>
      </p:sp>
      <p:sp>
        <p:nvSpPr>
          <p:cNvPr id="3" name="矩形 2"/>
          <p:cNvSpPr/>
          <p:nvPr/>
        </p:nvSpPr>
        <p:spPr>
          <a:xfrm>
            <a:off x="8106968" y="1863019"/>
            <a:ext cx="3571240" cy="993775"/>
          </a:xfrm>
          <a:prstGeom prst="rect">
            <a:avLst/>
          </a:prstGeom>
        </p:spPr>
        <p:txBody>
          <a:bodyPr wrap="none">
            <a:spAutoFit/>
          </a:bodyPr>
          <a:lstStyle/>
          <a:p>
            <a:pPr lvl="0" algn="r"/>
            <a:r>
              <a:rPr lang="en-US" altLang="zh-CN" sz="5865">
                <a:solidFill>
                  <a:schemeClr val="bg1"/>
                </a:solidFill>
                <a:latin typeface="Impact" panose="020B0806030902050204"/>
              </a:rPr>
              <a:t>PART THREE</a:t>
            </a:r>
            <a:endParaRPr lang="zh-CN" altLang="en-US" sz="5865">
              <a:solidFill>
                <a:schemeClr val="bg1"/>
              </a:solidFill>
              <a:latin typeface="Impact" panose="020B0806030902050204"/>
            </a:endParaRPr>
          </a:p>
        </p:txBody>
      </p:sp>
      <p:pic>
        <p:nvPicPr>
          <p:cNvPr id="2" name="图片 1" descr="封面-白色"/>
          <p:cNvPicPr>
            <a:picLocks noChangeAspect="1"/>
          </p:cNvPicPr>
          <p:nvPr/>
        </p:nvPicPr>
        <p:blipFill>
          <a:blip r:embed="rId3"/>
          <a:srcRect t="29233" r="73144" b="27203"/>
          <a:stretch>
            <a:fillRect/>
          </a:stretch>
        </p:blipFill>
        <p:spPr>
          <a:xfrm>
            <a:off x="8882274" y="4405207"/>
            <a:ext cx="3601720" cy="2452793"/>
          </a:xfrm>
          <a:prstGeom prst="rect">
            <a:avLst/>
          </a:prstGeom>
        </p:spPr>
      </p:pic>
      <p:sp>
        <p:nvSpPr>
          <p:cNvPr id="8" name="矩形 7"/>
          <p:cNvSpPr/>
          <p:nvPr/>
        </p:nvSpPr>
        <p:spPr>
          <a:xfrm>
            <a:off x="5024774" y="3554175"/>
            <a:ext cx="6960773" cy="430530"/>
          </a:xfrm>
          <a:prstGeom prst="rect">
            <a:avLst/>
          </a:prstGeom>
        </p:spPr>
        <p:txBody>
          <a:bodyPr wrap="square">
            <a:spAutoFit/>
          </a:bodyPr>
          <a:lstStyle/>
          <a:p>
            <a:pPr algn="r">
              <a:lnSpc>
                <a:spcPct val="150000"/>
              </a:lnSpc>
            </a:pPr>
            <a:endParaRPr lang="zh-CN" altLang="en-US" sz="1465">
              <a:solidFill>
                <a:schemeClr val="bg1"/>
              </a:solidFill>
              <a:latin typeface="+mn-ea"/>
            </a:endParaRPr>
          </a:p>
        </p:txBody>
      </p:sp>
      <p:sp>
        <p:nvSpPr>
          <p:cNvPr id="7" name="文本框 6"/>
          <p:cNvSpPr txBox="1"/>
          <p:nvPr>
            <p:custDataLst>
              <p:tags r:id="rId1"/>
            </p:custDataLst>
          </p:nvPr>
        </p:nvSpPr>
        <p:spPr>
          <a:xfrm>
            <a:off x="8686165" y="2925445"/>
            <a:ext cx="2752090" cy="521970"/>
          </a:xfrm>
          <a:prstGeom prst="rect">
            <a:avLst/>
          </a:prstGeom>
          <a:noFill/>
        </p:spPr>
        <p:txBody>
          <a:bodyPr wrap="square" rtlCol="0">
            <a:spAutoFit/>
          </a:bodyPr>
          <a:lstStyle/>
          <a:p>
            <a:r>
              <a:rPr lang="en-US" altLang="zh-CN" sz="2800" noProof="0">
                <a:ln>
                  <a:noFill/>
                </a:ln>
                <a:solidFill>
                  <a:prstClr val="white"/>
                </a:solidFill>
                <a:effectLst/>
                <a:uLnTx/>
                <a:uFillTx/>
                <a:latin typeface="Impact" panose="020B0806030902050204"/>
                <a:ea typeface="微软雅黑" panose="020B0503020204020204" pitchFamily="34" charset="-122"/>
              </a:rPr>
              <a:t>save[]</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0339" y="218015"/>
            <a:ext cx="777229" cy="653541"/>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4072" y="762325"/>
            <a:ext cx="388615" cy="32677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5" y="45331"/>
            <a:ext cx="3204645" cy="626581"/>
          </a:xfrm>
          <a:prstGeom prst="rect">
            <a:avLst/>
          </a:prstGeom>
        </p:spPr>
      </p:pic>
      <p:graphicFrame>
        <p:nvGraphicFramePr>
          <p:cNvPr id="9" name="对象 8">
            <a:hlinkClick r:id="" action="ppaction://ole?verb=0"/>
          </p:cNvPr>
          <p:cNvGraphicFramePr>
            <a:graphicFrameLocks noChangeAspect="1"/>
          </p:cNvGraphicFramePr>
          <p:nvPr/>
        </p:nvGraphicFramePr>
        <p:xfrm>
          <a:off x="3526508" y="3321079"/>
          <a:ext cx="114271" cy="215844"/>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0" name="图片 1025"/>
                      <p:cNvPicPr/>
                      <p:nvPr/>
                    </p:nvPicPr>
                    <p:blipFill>
                      <a:blip r:embed="rId5"/>
                      <a:stretch>
                        <a:fillRect/>
                      </a:stretch>
                    </p:blipFill>
                    <p:spPr>
                      <a:xfrm>
                        <a:off x="3526508" y="3321079"/>
                        <a:ext cx="114271" cy="215844"/>
                      </a:xfrm>
                      <a:prstGeom prst="rect">
                        <a:avLst/>
                      </a:prstGeom>
                    </p:spPr>
                  </p:pic>
                </p:oleObj>
              </mc:Fallback>
            </mc:AlternateContent>
          </a:graphicData>
        </a:graphic>
      </p:graphicFrame>
      <p:pic>
        <p:nvPicPr>
          <p:cNvPr id="7" name="图片 6"/>
          <p:cNvPicPr>
            <a:picLocks noChangeAspect="1"/>
          </p:cNvPicPr>
          <p:nvPr/>
        </p:nvPicPr>
        <p:blipFill>
          <a:blip r:embed="rId6"/>
          <a:stretch>
            <a:fillRect/>
          </a:stretch>
        </p:blipFill>
        <p:spPr>
          <a:xfrm>
            <a:off x="840740" y="1318895"/>
            <a:ext cx="5198110" cy="4536440"/>
          </a:xfrm>
          <a:prstGeom prst="rect">
            <a:avLst/>
          </a:prstGeom>
        </p:spPr>
      </p:pic>
      <p:sp>
        <p:nvSpPr>
          <p:cNvPr id="11" name="文本框 10"/>
          <p:cNvSpPr txBox="1"/>
          <p:nvPr/>
        </p:nvSpPr>
        <p:spPr>
          <a:xfrm>
            <a:off x="6457315" y="2204720"/>
            <a:ext cx="4848860" cy="2859405"/>
          </a:xfrm>
          <a:prstGeom prst="rect">
            <a:avLst/>
          </a:prstGeom>
          <a:noFill/>
        </p:spPr>
        <p:txBody>
          <a:bodyPr wrap="square" rtlCol="0">
            <a:noAutofit/>
          </a:bodyPr>
          <a:lstStyle/>
          <a:p>
            <a:r>
              <a:rPr kumimoji="1" lang="zh-CN" altLang="en-US" sz="2000" dirty="0">
                <a:sym typeface="+mn-ea"/>
              </a:rPr>
              <a:t>更新并维护一个字符频率表 </a:t>
            </a:r>
            <a:r>
              <a:rPr kumimoji="1" lang="en-US" altLang="zh-CN" sz="2000" dirty="0">
                <a:sym typeface="+mn-ea"/>
              </a:rPr>
              <a:t>cha</a:t>
            </a:r>
            <a:r>
              <a:rPr kumimoji="1" lang="zh-CN" altLang="en-US" sz="2000" dirty="0">
                <a:sym typeface="+mn-ea"/>
              </a:rPr>
              <a:t>，从而在后续的正则表达式构造过程中优化字符的排序。</a:t>
            </a:r>
          </a:p>
          <a:p>
            <a:r>
              <a:rPr kumimoji="1" lang="zh-CN" altLang="en-US" sz="2000" dirty="0">
                <a:sym typeface="+mn-ea"/>
              </a:rPr>
              <a:t>具体来说就是负责处理操作文件名中字符的出现频率，并根据频率对字符进行排序。</a:t>
            </a:r>
            <a:endParaRPr kumimoji="1" lang="en-US" altLang="zh-CN" sz="2000" dirty="0"/>
          </a:p>
          <a:p>
            <a:r>
              <a:rPr kumimoji="1" lang="zh-CN" altLang="en-US" sz="2000" dirty="0">
                <a:sym typeface="+mn-ea"/>
              </a:rPr>
              <a:t>这个排序的目的是为了在构造正则表达式时，频率较高的字符优先出现，从而</a:t>
            </a:r>
            <a:r>
              <a:rPr kumimoji="1" lang="zh-CN" altLang="en-US" sz="2000" b="1" dirty="0">
                <a:sym typeface="+mn-ea"/>
              </a:rPr>
              <a:t>提高匹配效率。</a:t>
            </a:r>
            <a:endParaRPr kumimoji="1" lang="zh-CN" altLang="en-US" sz="2000" b="1" dirty="0"/>
          </a:p>
          <a:p>
            <a:endParaRPr lang="zh-CN" altLang="en-US" sz="2000"/>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0339" y="218015"/>
            <a:ext cx="777229" cy="653541"/>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4072" y="762325"/>
            <a:ext cx="388615" cy="32677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5" y="45331"/>
            <a:ext cx="3204645" cy="626581"/>
          </a:xfrm>
          <a:prstGeom prst="rect">
            <a:avLst/>
          </a:prstGeom>
        </p:spPr>
      </p:pic>
      <p:graphicFrame>
        <p:nvGraphicFramePr>
          <p:cNvPr id="9" name="对象 8">
            <a:hlinkClick r:id="" action="ppaction://ole?verb=0"/>
          </p:cNvPr>
          <p:cNvGraphicFramePr>
            <a:graphicFrameLocks noChangeAspect="1"/>
          </p:cNvGraphicFramePr>
          <p:nvPr/>
        </p:nvGraphicFramePr>
        <p:xfrm>
          <a:off x="3526508" y="3321079"/>
          <a:ext cx="114271" cy="215844"/>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0" name="图片 1025"/>
                      <p:cNvPicPr/>
                      <p:nvPr/>
                    </p:nvPicPr>
                    <p:blipFill>
                      <a:blip r:embed="rId5"/>
                      <a:stretch>
                        <a:fillRect/>
                      </a:stretch>
                    </p:blipFill>
                    <p:spPr>
                      <a:xfrm>
                        <a:off x="3526508" y="3321079"/>
                        <a:ext cx="114271" cy="215844"/>
                      </a:xfrm>
                      <a:prstGeom prst="rect">
                        <a:avLst/>
                      </a:prstGeom>
                    </p:spPr>
                  </p:pic>
                </p:oleObj>
              </mc:Fallback>
            </mc:AlternateContent>
          </a:graphicData>
        </a:graphic>
      </p:graphicFrame>
      <p:pic>
        <p:nvPicPr>
          <p:cNvPr id="7" name="图片 6"/>
          <p:cNvPicPr>
            <a:picLocks noChangeAspect="1"/>
          </p:cNvPicPr>
          <p:nvPr/>
        </p:nvPicPr>
        <p:blipFill>
          <a:blip r:embed="rId6"/>
          <a:stretch>
            <a:fillRect/>
          </a:stretch>
        </p:blipFill>
        <p:spPr>
          <a:xfrm>
            <a:off x="840740" y="1318895"/>
            <a:ext cx="5198110" cy="4536440"/>
          </a:xfrm>
          <a:prstGeom prst="rect">
            <a:avLst/>
          </a:prstGeom>
        </p:spPr>
      </p:pic>
      <p:sp>
        <p:nvSpPr>
          <p:cNvPr id="11" name="文本框 10"/>
          <p:cNvSpPr txBox="1"/>
          <p:nvPr/>
        </p:nvSpPr>
        <p:spPr>
          <a:xfrm>
            <a:off x="6385560" y="2060575"/>
            <a:ext cx="4848860" cy="2960370"/>
          </a:xfrm>
          <a:prstGeom prst="rect">
            <a:avLst/>
          </a:prstGeom>
          <a:noFill/>
        </p:spPr>
        <p:txBody>
          <a:bodyPr wrap="square" rtlCol="0">
            <a:noAutofit/>
          </a:bodyPr>
          <a:lstStyle/>
          <a:p>
            <a:r>
              <a:rPr lang="zh-CN" altLang="en-US" sz="2000"/>
              <a:t>遍历检查字符</a:t>
            </a:r>
            <a:r>
              <a:rPr lang="en-US" altLang="zh-CN" sz="2000"/>
              <a:t> c </a:t>
            </a:r>
            <a:r>
              <a:rPr lang="zh-CN" altLang="en-US" sz="2000"/>
              <a:t>是否已经存在</a:t>
            </a:r>
          </a:p>
          <a:p>
            <a:endParaRPr lang="zh-CN" altLang="en-US" sz="2000"/>
          </a:p>
          <a:p>
            <a:r>
              <a:rPr lang="zh-CN" altLang="en-US" sz="2000"/>
              <a:t>如果不是第一次出现，就将其频率加一</a:t>
            </a:r>
          </a:p>
          <a:p>
            <a:endParaRPr lang="zh-CN" altLang="en-US" sz="2000"/>
          </a:p>
          <a:p>
            <a:r>
              <a:rPr lang="zh-CN" altLang="en-US" sz="2000"/>
              <a:t>更新顺序，将频率较小的字符移动到后面，给新的字符留出位置，保持</a:t>
            </a:r>
            <a:r>
              <a:rPr lang="en-US" altLang="zh-CN" sz="2000"/>
              <a:t> cha[len] </a:t>
            </a:r>
            <a:r>
              <a:rPr lang="zh-CN" altLang="en-US" sz="2000"/>
              <a:t>按频率递减排序</a:t>
            </a:r>
          </a:p>
          <a:p>
            <a:endParaRPr lang="zh-CN" altLang="en-US" sz="2000"/>
          </a:p>
          <a:p>
            <a:r>
              <a:rPr lang="zh-CN" altLang="en-US" sz="2000"/>
              <a:t>如果是第一次出现，就将其放在最后</a:t>
            </a:r>
          </a:p>
          <a:p>
            <a:endParaRPr lang="zh-CN" altLang="en-US" sz="2000"/>
          </a:p>
          <a:p>
            <a:endParaRPr lang="zh-CN" altLang="en-US" sz="2000"/>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 name="矩形 8"/>
          <p:cNvSpPr/>
          <p:nvPr/>
        </p:nvSpPr>
        <p:spPr>
          <a:xfrm>
            <a:off x="-22860" y="635"/>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1589" y="2888939"/>
            <a:ext cx="12192000" cy="6000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TextBox 3"/>
          <p:cNvSpPr txBox="1"/>
          <p:nvPr/>
        </p:nvSpPr>
        <p:spPr>
          <a:xfrm>
            <a:off x="36914" y="-1911593"/>
            <a:ext cx="4708981" cy="10761980"/>
          </a:xfrm>
          <a:prstGeom prst="rect">
            <a:avLst/>
          </a:prstGeom>
          <a:noFill/>
          <a:effectLst>
            <a:outerShdw blurRad="165100" dist="76200" dir="1200000" algn="tl" rotWithShape="0">
              <a:prstClr val="black">
                <a:alpha val="10000"/>
              </a:prstClr>
            </a:outerShdw>
          </a:effectLst>
        </p:spPr>
        <p:txBody>
          <a:bodyPr wrap="square" rtlCol="0">
            <a:spAutoFit/>
          </a:bodyPr>
          <a:lstStyle/>
          <a:p>
            <a:r>
              <a:rPr lang="en-US" altLang="zh-CN" sz="69335">
                <a:solidFill>
                  <a:schemeClr val="bg1"/>
                </a:solidFill>
                <a:latin typeface="+mj-lt"/>
              </a:rPr>
              <a:t>4</a:t>
            </a:r>
          </a:p>
        </p:txBody>
      </p:sp>
      <p:sp>
        <p:nvSpPr>
          <p:cNvPr id="5" name="矩形 4"/>
          <p:cNvSpPr/>
          <p:nvPr/>
        </p:nvSpPr>
        <p:spPr>
          <a:xfrm>
            <a:off x="4773706" y="2873453"/>
            <a:ext cx="6904501" cy="583565"/>
          </a:xfrm>
          <a:prstGeom prst="rect">
            <a:avLst/>
          </a:prstGeom>
        </p:spPr>
        <p:txBody>
          <a:bodyPr wrap="square">
            <a:spAutoFit/>
          </a:bodyPr>
          <a:lstStyle/>
          <a:p>
            <a:pPr algn="r"/>
            <a:endParaRPr lang="en-US" altLang="zh-CN" sz="3200">
              <a:solidFill>
                <a:schemeClr val="bg1"/>
              </a:solidFill>
            </a:endParaRPr>
          </a:p>
        </p:txBody>
      </p:sp>
      <p:sp>
        <p:nvSpPr>
          <p:cNvPr id="3" name="矩形 2"/>
          <p:cNvSpPr/>
          <p:nvPr/>
        </p:nvSpPr>
        <p:spPr>
          <a:xfrm>
            <a:off x="8106968" y="1863019"/>
            <a:ext cx="3571240" cy="993775"/>
          </a:xfrm>
          <a:prstGeom prst="rect">
            <a:avLst/>
          </a:prstGeom>
        </p:spPr>
        <p:txBody>
          <a:bodyPr wrap="none">
            <a:spAutoFit/>
          </a:bodyPr>
          <a:lstStyle/>
          <a:p>
            <a:pPr lvl="0" algn="r"/>
            <a:r>
              <a:rPr lang="en-US" altLang="zh-CN" sz="5865">
                <a:solidFill>
                  <a:schemeClr val="bg1"/>
                </a:solidFill>
                <a:latin typeface="Impact" panose="020B0806030902050204"/>
              </a:rPr>
              <a:t>PART THREE</a:t>
            </a:r>
            <a:endParaRPr lang="zh-CN" altLang="en-US" sz="5865">
              <a:solidFill>
                <a:schemeClr val="bg1"/>
              </a:solidFill>
              <a:latin typeface="Impact" panose="020B0806030902050204"/>
            </a:endParaRPr>
          </a:p>
        </p:txBody>
      </p:sp>
      <p:pic>
        <p:nvPicPr>
          <p:cNvPr id="2" name="图片 1" descr="封面-白色"/>
          <p:cNvPicPr>
            <a:picLocks noChangeAspect="1"/>
          </p:cNvPicPr>
          <p:nvPr/>
        </p:nvPicPr>
        <p:blipFill>
          <a:blip r:embed="rId3"/>
          <a:srcRect t="29233" r="73144" b="27203"/>
          <a:stretch>
            <a:fillRect/>
          </a:stretch>
        </p:blipFill>
        <p:spPr>
          <a:xfrm>
            <a:off x="8882274" y="4405207"/>
            <a:ext cx="3601720" cy="2452793"/>
          </a:xfrm>
          <a:prstGeom prst="rect">
            <a:avLst/>
          </a:prstGeom>
        </p:spPr>
      </p:pic>
      <p:sp>
        <p:nvSpPr>
          <p:cNvPr id="8" name="矩形 7"/>
          <p:cNvSpPr/>
          <p:nvPr/>
        </p:nvSpPr>
        <p:spPr>
          <a:xfrm>
            <a:off x="5024774" y="3554175"/>
            <a:ext cx="6960773" cy="430530"/>
          </a:xfrm>
          <a:prstGeom prst="rect">
            <a:avLst/>
          </a:prstGeom>
        </p:spPr>
        <p:txBody>
          <a:bodyPr wrap="square">
            <a:spAutoFit/>
          </a:bodyPr>
          <a:lstStyle/>
          <a:p>
            <a:pPr algn="r">
              <a:lnSpc>
                <a:spcPct val="150000"/>
              </a:lnSpc>
            </a:pPr>
            <a:endParaRPr lang="zh-CN" altLang="en-US" sz="1465">
              <a:solidFill>
                <a:schemeClr val="bg1"/>
              </a:solidFill>
              <a:latin typeface="+mn-ea"/>
            </a:endParaRPr>
          </a:p>
        </p:txBody>
      </p:sp>
      <p:sp>
        <p:nvSpPr>
          <p:cNvPr id="7" name="文本框 6"/>
          <p:cNvSpPr txBox="1"/>
          <p:nvPr>
            <p:custDataLst>
              <p:tags r:id="rId1"/>
            </p:custDataLst>
          </p:nvPr>
        </p:nvSpPr>
        <p:spPr>
          <a:xfrm>
            <a:off x="8686165" y="2925445"/>
            <a:ext cx="2752090" cy="521970"/>
          </a:xfrm>
          <a:prstGeom prst="rect">
            <a:avLst/>
          </a:prstGeom>
          <a:noFill/>
        </p:spPr>
        <p:txBody>
          <a:bodyPr wrap="square" rtlCol="0">
            <a:spAutoFit/>
          </a:bodyPr>
          <a:lstStyle/>
          <a:p>
            <a:r>
              <a:rPr lang="en-US" altLang="zh-CN" sz="2800" noProof="0">
                <a:ln>
                  <a:noFill/>
                </a:ln>
                <a:solidFill>
                  <a:prstClr val="white"/>
                </a:solidFill>
                <a:effectLst/>
                <a:uLnTx/>
                <a:uFillTx/>
                <a:latin typeface="Impact" panose="020B0806030902050204"/>
                <a:ea typeface="微软雅黑" panose="020B0503020204020204" pitchFamily="34" charset="-122"/>
              </a:rPr>
              <a:t>ok()</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0339" y="218015"/>
            <a:ext cx="777229" cy="653541"/>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4072" y="762325"/>
            <a:ext cx="388615" cy="32677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5" y="45331"/>
            <a:ext cx="3204645" cy="626581"/>
          </a:xfrm>
          <a:prstGeom prst="rect">
            <a:avLst/>
          </a:prstGeom>
        </p:spPr>
      </p:pic>
      <p:graphicFrame>
        <p:nvGraphicFramePr>
          <p:cNvPr id="9" name="对象 8">
            <a:hlinkClick r:id="" action="ppaction://ole?verb=0"/>
          </p:cNvPr>
          <p:cNvGraphicFramePr>
            <a:graphicFrameLocks noChangeAspect="1"/>
          </p:cNvGraphicFramePr>
          <p:nvPr/>
        </p:nvGraphicFramePr>
        <p:xfrm>
          <a:off x="3526508" y="3321079"/>
          <a:ext cx="114271" cy="215844"/>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0" name="图片 1025"/>
                      <p:cNvPicPr/>
                      <p:nvPr/>
                    </p:nvPicPr>
                    <p:blipFill>
                      <a:blip r:embed="rId5"/>
                      <a:stretch>
                        <a:fillRect/>
                      </a:stretch>
                    </p:blipFill>
                    <p:spPr>
                      <a:xfrm>
                        <a:off x="3526508" y="3321079"/>
                        <a:ext cx="114271" cy="215844"/>
                      </a:xfrm>
                      <a:prstGeom prst="rect">
                        <a:avLst/>
                      </a:prstGeom>
                    </p:spPr>
                  </p:pic>
                </p:oleObj>
              </mc:Fallback>
            </mc:AlternateContent>
          </a:graphicData>
        </a:graphic>
      </p:graphicFrame>
      <p:sp>
        <p:nvSpPr>
          <p:cNvPr id="10" name="文本框 9"/>
          <p:cNvSpPr txBox="1"/>
          <p:nvPr/>
        </p:nvSpPr>
        <p:spPr>
          <a:xfrm>
            <a:off x="7105388" y="1089000"/>
            <a:ext cx="4956155" cy="4766339"/>
          </a:xfrm>
          <a:prstGeom prst="rect">
            <a:avLst/>
          </a:prstGeom>
        </p:spPr>
        <p:txBody>
          <a:bodyPr wrap="square">
            <a:noAutofit/>
          </a:bodyPr>
          <a:lstStyle/>
          <a:p>
            <a:r>
              <a:rPr lang="zh-CN" altLang="en-US" sz="3200"/>
              <a:t>本函数的目标是检查当前</a:t>
            </a:r>
            <a:r>
              <a:rPr lang="zh-CN" altLang="en-US" sz="3200" b="1"/>
              <a:t>正则表达式</a:t>
            </a:r>
            <a:r>
              <a:rPr lang="zh-CN" altLang="en-US" sz="3200"/>
              <a:t>是否会匹配</a:t>
            </a:r>
            <a:r>
              <a:rPr lang="zh-CN" altLang="en-US" sz="3200" b="1"/>
              <a:t>非操作文件名字符</a:t>
            </a:r>
            <a:r>
              <a:rPr lang="zh-CN" altLang="en-US" sz="3200"/>
              <a:t>。</a:t>
            </a:r>
          </a:p>
          <a:p>
            <a:endParaRPr lang="zh-CN" altLang="en-US" sz="1600"/>
          </a:p>
          <a:p>
            <a:endParaRPr lang="zh-CN" altLang="en-US" sz="1600"/>
          </a:p>
          <a:p>
            <a:r>
              <a:rPr lang="zh-CN" altLang="en-US" sz="3200"/>
              <a:t>通过</a:t>
            </a:r>
            <a:r>
              <a:rPr lang="zh-CN" altLang="en-US" sz="3200" b="1"/>
              <a:t>动态规划</a:t>
            </a:r>
            <a:r>
              <a:rPr lang="zh-CN" altLang="en-US" sz="3200"/>
              <a:t>的方式逐步计算正则表达式和</a:t>
            </a:r>
            <a:r>
              <a:rPr lang="zh-CN" altLang="en-US" sz="3200">
                <a:sym typeface="+mn-ea"/>
              </a:rPr>
              <a:t>非操作文件名字符</a:t>
            </a:r>
            <a:r>
              <a:rPr lang="zh-CN" altLang="en-US" sz="3200"/>
              <a:t>匹配状态，并判断是否存在完全匹配的情况。</a:t>
            </a:r>
          </a:p>
        </p:txBody>
      </p:sp>
      <p:pic>
        <p:nvPicPr>
          <p:cNvPr id="5" name="图片 4"/>
          <p:cNvPicPr>
            <a:picLocks noChangeAspect="1"/>
          </p:cNvPicPr>
          <p:nvPr/>
        </p:nvPicPr>
        <p:blipFill>
          <a:blip r:embed="rId6"/>
          <a:stretch>
            <a:fillRect/>
          </a:stretch>
        </p:blipFill>
        <p:spPr>
          <a:xfrm>
            <a:off x="410421" y="762060"/>
            <a:ext cx="6296925" cy="593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0339" y="218015"/>
            <a:ext cx="777229" cy="653541"/>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4072" y="762325"/>
            <a:ext cx="388615" cy="32677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5" y="45331"/>
            <a:ext cx="3204645" cy="626581"/>
          </a:xfrm>
          <a:prstGeom prst="rect">
            <a:avLst/>
          </a:prstGeom>
        </p:spPr>
      </p:pic>
      <p:graphicFrame>
        <p:nvGraphicFramePr>
          <p:cNvPr id="9" name="对象 8">
            <a:hlinkClick r:id="" action="ppaction://ole?verb=0"/>
          </p:cNvPr>
          <p:cNvGraphicFramePr>
            <a:graphicFrameLocks noChangeAspect="1"/>
          </p:cNvGraphicFramePr>
          <p:nvPr/>
        </p:nvGraphicFramePr>
        <p:xfrm>
          <a:off x="6040136" y="3321079"/>
          <a:ext cx="114271" cy="215844"/>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0" name="图片 1025"/>
                      <p:cNvPicPr/>
                      <p:nvPr/>
                    </p:nvPicPr>
                    <p:blipFill>
                      <a:blip r:embed="rId5"/>
                      <a:stretch>
                        <a:fillRect/>
                      </a:stretch>
                    </p:blipFill>
                    <p:spPr>
                      <a:xfrm>
                        <a:off x="6040136" y="3321079"/>
                        <a:ext cx="114271" cy="215844"/>
                      </a:xfrm>
                      <a:prstGeom prst="rect">
                        <a:avLst/>
                      </a:prstGeom>
                    </p:spPr>
                  </p:pic>
                </p:oleObj>
              </mc:Fallback>
            </mc:AlternateContent>
          </a:graphicData>
        </a:graphic>
      </p:graphicFrame>
      <p:sp>
        <p:nvSpPr>
          <p:cNvPr id="8" name="文本框 7"/>
          <p:cNvSpPr txBox="1"/>
          <p:nvPr/>
        </p:nvSpPr>
        <p:spPr>
          <a:xfrm>
            <a:off x="540562" y="693497"/>
            <a:ext cx="2474585" cy="521970"/>
          </a:xfrm>
          <a:prstGeom prst="rect">
            <a:avLst/>
          </a:prstGeom>
        </p:spPr>
        <p:txBody>
          <a:bodyPr wrap="square">
            <a:spAutoFit/>
          </a:bodyPr>
          <a:lstStyle/>
          <a:p>
            <a:pPr algn="l">
              <a:buClrTx/>
              <a:buSzTx/>
              <a:buFontTx/>
            </a:pPr>
            <a:r>
              <a:rPr lang="zh-CN" altLang="en-US" sz="2800"/>
              <a:t>变量解释</a:t>
            </a:r>
          </a:p>
        </p:txBody>
      </p:sp>
      <p:sp>
        <p:nvSpPr>
          <p:cNvPr id="10" name="文本框 9"/>
          <p:cNvSpPr txBox="1"/>
          <p:nvPr/>
        </p:nvSpPr>
        <p:spPr>
          <a:xfrm>
            <a:off x="626900" y="1269292"/>
            <a:ext cx="11034061" cy="5241829"/>
          </a:xfrm>
          <a:prstGeom prst="rect">
            <a:avLst/>
          </a:prstGeom>
          <a:noFill/>
        </p:spPr>
        <p:txBody>
          <a:bodyPr wrap="square" rtlCol="0">
            <a:noAutofit/>
          </a:bodyPr>
          <a:lstStyle/>
          <a:p>
            <a:pPr marL="342900" indent="-342900">
              <a:buFont typeface="Wingdings" panose="05000000000000000000" charset="0"/>
              <a:buChar char="Ø"/>
            </a:pPr>
            <a:r>
              <a:rPr lang="en-US" altLang="zh-CN" sz="2400"/>
              <a:t>len</a:t>
            </a:r>
            <a:r>
              <a:rPr lang="zh-CN" altLang="en-US" sz="2400"/>
              <a:t>：当前正则表达式的长度，表示子表达式的长度</a:t>
            </a:r>
            <a:r>
              <a:rPr lang="en-US" altLang="zh-CN" sz="2400"/>
              <a:t> s[1..len]</a:t>
            </a:r>
            <a:r>
              <a:rPr lang="zh-CN" altLang="en-US" sz="2400"/>
              <a:t>。</a:t>
            </a:r>
          </a:p>
          <a:p>
            <a:pPr marL="342900" indent="-342900">
              <a:buFont typeface="Wingdings" panose="05000000000000000000" charset="0"/>
              <a:buChar char="Ø"/>
            </a:pPr>
            <a:r>
              <a:rPr lang="en-US" altLang="zh-CN" sz="2400"/>
              <a:t>n[0] </a:t>
            </a:r>
            <a:r>
              <a:rPr lang="zh-CN" altLang="en-US" sz="2400"/>
              <a:t>和</a:t>
            </a:r>
            <a:r>
              <a:rPr lang="en-US" altLang="zh-CN" sz="2400"/>
              <a:t> n[1]</a:t>
            </a:r>
            <a:r>
              <a:rPr lang="zh-CN" altLang="en-US" sz="2400"/>
              <a:t>：</a:t>
            </a:r>
          </a:p>
          <a:p>
            <a:pPr marL="800100" lvl="1" indent="-342900">
              <a:buFont typeface="Wingdings" panose="05000000000000000000" charset="0"/>
              <a:buChar char="Ø"/>
            </a:pPr>
            <a:r>
              <a:rPr lang="en-US" altLang="zh-CN" sz="2400"/>
              <a:t>n[0] </a:t>
            </a:r>
            <a:r>
              <a:rPr lang="zh-CN" altLang="en-US" sz="2400"/>
              <a:t>表示需要匹配的字符串数量。</a:t>
            </a:r>
          </a:p>
          <a:p>
            <a:pPr marL="800100" lvl="1" indent="-342900">
              <a:buFont typeface="Wingdings" panose="05000000000000000000" charset="0"/>
              <a:buChar char="Ø"/>
            </a:pPr>
            <a:r>
              <a:rPr lang="en-US" altLang="zh-CN" sz="2400"/>
              <a:t>n[1] </a:t>
            </a:r>
            <a:r>
              <a:rPr lang="zh-CN" altLang="en-US" sz="2400"/>
              <a:t>表示需要排除的字符串数量。</a:t>
            </a:r>
          </a:p>
          <a:p>
            <a:pPr marL="342900" lvl="0" indent="-342900">
              <a:buFont typeface="Wingdings" panose="05000000000000000000" charset="0"/>
              <a:buChar char="Ø"/>
            </a:pPr>
            <a:r>
              <a:rPr lang="en-US" altLang="zh-CN" sz="2400"/>
              <a:t>f[i]</a:t>
            </a:r>
            <a:r>
              <a:rPr lang="zh-CN" altLang="en-US" sz="2400"/>
              <a:t>：</a:t>
            </a:r>
          </a:p>
          <a:p>
            <a:pPr marL="800100" lvl="1" indent="-342900">
              <a:buFont typeface="Wingdings" panose="05000000000000000000" charset="0"/>
              <a:buChar char="Ø"/>
            </a:pPr>
            <a:r>
              <a:rPr lang="zh-CN" altLang="en-US" sz="2400"/>
              <a:t>保存字符串集合。</a:t>
            </a:r>
          </a:p>
          <a:p>
            <a:pPr marL="800100" lvl="1" indent="-342900">
              <a:buFont typeface="Wingdings" panose="05000000000000000000" charset="0"/>
              <a:buChar char="Ø"/>
            </a:pPr>
            <a:r>
              <a:rPr lang="en-US" altLang="zh-CN" sz="2400"/>
              <a:t>f[1] ~ f[n[0]] </a:t>
            </a:r>
            <a:r>
              <a:rPr lang="zh-CN" altLang="en-US" sz="2400"/>
              <a:t>是可操作文件名字符。</a:t>
            </a:r>
          </a:p>
          <a:p>
            <a:pPr marL="800100" lvl="1" indent="-342900">
              <a:buFont typeface="Wingdings" panose="05000000000000000000" charset="0"/>
              <a:buChar char="Ø"/>
            </a:pPr>
            <a:r>
              <a:rPr lang="en-US" altLang="zh-CN" sz="2400"/>
              <a:t>f[n[0] + 1] ~ f[n[0] + n[1]] </a:t>
            </a:r>
            <a:r>
              <a:rPr lang="zh-CN" altLang="en-US" sz="2400"/>
              <a:t>是不可操作文件名字符。</a:t>
            </a:r>
          </a:p>
          <a:p>
            <a:pPr marL="342900" lvl="0" indent="-342900">
              <a:buFont typeface="Wingdings" panose="05000000000000000000" charset="0"/>
              <a:buChar char="Ø"/>
            </a:pPr>
            <a:r>
              <a:rPr lang="en-US" altLang="zh-CN" sz="2400"/>
              <a:t>match[l][i][j]</a:t>
            </a:r>
            <a:r>
              <a:rPr lang="zh-CN" altLang="en-US" sz="2400"/>
              <a:t>：</a:t>
            </a:r>
          </a:p>
          <a:p>
            <a:pPr marL="800100" lvl="1" indent="-342900">
              <a:buFont typeface="Wingdings" panose="05000000000000000000" charset="0"/>
              <a:buChar char="Ø"/>
            </a:pPr>
            <a:r>
              <a:rPr lang="zh-CN" altLang="en-US" sz="2400"/>
              <a:t>动态规划数组。</a:t>
            </a:r>
          </a:p>
          <a:p>
            <a:pPr marL="800100" lvl="1" indent="-342900">
              <a:buFont typeface="Wingdings" panose="05000000000000000000" charset="0"/>
              <a:buChar char="Ø"/>
            </a:pPr>
            <a:r>
              <a:rPr lang="zh-CN" altLang="en-US" sz="2400"/>
              <a:t>表示长度为</a:t>
            </a:r>
            <a:r>
              <a:rPr lang="en-US" altLang="zh-CN" sz="2400"/>
              <a:t> l </a:t>
            </a:r>
            <a:r>
              <a:rPr lang="zh-CN" altLang="en-US" sz="2400"/>
              <a:t>的正则表达式是否可以匹配字符串第</a:t>
            </a:r>
            <a:r>
              <a:rPr lang="en-US" altLang="zh-CN" sz="2400"/>
              <a:t>i</a:t>
            </a:r>
            <a:r>
              <a:rPr lang="zh-CN" altLang="en-US" sz="2400"/>
              <a:t>个非操作符</a:t>
            </a:r>
            <a:r>
              <a:rPr lang="en-US" altLang="zh-CN" sz="2400"/>
              <a:t> f[i] </a:t>
            </a:r>
            <a:r>
              <a:rPr lang="zh-CN" altLang="en-US" sz="2400"/>
              <a:t>的前</a:t>
            </a:r>
            <a:r>
              <a:rPr lang="en-US" altLang="zh-CN" sz="2400"/>
              <a:t> j </a:t>
            </a:r>
            <a:r>
              <a:rPr lang="zh-CN" altLang="en-US" sz="2400"/>
              <a:t>个字符。</a:t>
            </a:r>
          </a:p>
          <a:p>
            <a:pPr marL="342900" lvl="0" indent="-342900">
              <a:buFont typeface="Wingdings" panose="05000000000000000000" charset="0"/>
              <a:buChar char="Ø"/>
            </a:pPr>
            <a:r>
              <a:rPr lang="en-US" altLang="zh-CN" sz="2400"/>
              <a:t>s[l]</a:t>
            </a:r>
            <a:r>
              <a:rPr lang="zh-CN" altLang="en-US" sz="2400"/>
              <a:t>：当前正在构造的正则表达式的第</a:t>
            </a:r>
            <a:r>
              <a:rPr lang="en-US" altLang="zh-CN" sz="2400"/>
              <a:t> l </a:t>
            </a:r>
            <a:r>
              <a:rPr lang="zh-CN" altLang="en-US" sz="2400"/>
              <a:t>个字符。</a:t>
            </a: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0339" y="218015"/>
            <a:ext cx="777229" cy="653541"/>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4072" y="762325"/>
            <a:ext cx="388615" cy="32677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5" y="45331"/>
            <a:ext cx="3204645" cy="626581"/>
          </a:xfrm>
          <a:prstGeom prst="rect">
            <a:avLst/>
          </a:prstGeom>
        </p:spPr>
      </p:pic>
      <p:sp>
        <p:nvSpPr>
          <p:cNvPr id="12" name="文本框 11"/>
          <p:cNvSpPr txBox="1"/>
          <p:nvPr/>
        </p:nvSpPr>
        <p:spPr>
          <a:xfrm>
            <a:off x="770373" y="1629879"/>
            <a:ext cx="10884240" cy="4836805"/>
          </a:xfrm>
          <a:prstGeom prst="rect">
            <a:avLst/>
          </a:prstGeom>
          <a:noFill/>
        </p:spPr>
        <p:txBody>
          <a:bodyPr wrap="square" rtlCol="0" anchor="t">
            <a:noAutofit/>
          </a:bodyPr>
          <a:lstStyle/>
          <a:p>
            <a:r>
              <a:rPr lang="zh-CN" altLang="en-US" sz="1600" b="1"/>
              <a:t>遍历正则表达式的子表达式</a:t>
            </a:r>
            <a:r>
              <a:rPr lang="zh-CN" altLang="en-US"/>
              <a:t>：</a:t>
            </a:r>
          </a:p>
          <a:p>
            <a:endParaRPr lang="zh-CN" altLang="en-US"/>
          </a:p>
          <a:p>
            <a:endParaRPr lang="zh-CN" altLang="en-US"/>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a:t>逐步扩大正则表达式的子表达式长度，从</a:t>
            </a:r>
            <a:r>
              <a:rPr lang="en-US" altLang="zh-CN" sz="1600"/>
              <a:t> 1 </a:t>
            </a:r>
            <a:r>
              <a:rPr lang="zh-CN" altLang="en-US" sz="1600"/>
              <a:t>到当前</a:t>
            </a:r>
            <a:r>
              <a:rPr lang="en-US" altLang="zh-CN" sz="1600"/>
              <a:t> len</a:t>
            </a:r>
            <a:r>
              <a:rPr lang="zh-CN" altLang="en-US" sz="1600"/>
              <a:t>。</a:t>
            </a:r>
          </a:p>
          <a:p>
            <a:pPr marL="285750" indent="-285750">
              <a:buFont typeface="Arial" panose="020B0604020202020204" pitchFamily="34" charset="0"/>
              <a:buChar char="•"/>
            </a:pPr>
            <a:r>
              <a:rPr lang="zh-CN" altLang="en-US" sz="1600"/>
              <a:t>只检查需要排除的字符串（从</a:t>
            </a:r>
            <a:r>
              <a:rPr lang="en-US" altLang="zh-CN" sz="1600"/>
              <a:t> f[n[0] + 1] </a:t>
            </a:r>
            <a:r>
              <a:rPr lang="zh-CN" altLang="en-US" sz="1600"/>
              <a:t>到</a:t>
            </a:r>
            <a:r>
              <a:rPr lang="en-US" altLang="zh-CN" sz="1600"/>
              <a:t> f[n[0] + n[1]]</a:t>
            </a:r>
            <a:r>
              <a:rPr lang="zh-CN" altLang="en-US" sz="1600"/>
              <a:t>）。</a:t>
            </a:r>
          </a:p>
          <a:p>
            <a:pPr marL="285750" indent="-285750">
              <a:buFont typeface="Arial" panose="020B0604020202020204" pitchFamily="34" charset="0"/>
              <a:buChar char="•"/>
            </a:pPr>
            <a:r>
              <a:rPr lang="zh-CN" altLang="en-US" sz="1600"/>
              <a:t>通过动态规划的方式更新当前匹配状态。只要正则表达式的最后一个字符能够在前面的基础上都满足一定情况下，能匹配到最后一个字符，即能够匹配该字符串。</a:t>
            </a:r>
          </a:p>
          <a:p>
            <a:endParaRPr lang="zh-CN" altLang="en-US" sz="1600"/>
          </a:p>
          <a:p>
            <a:r>
              <a:rPr lang="zh-CN" altLang="en-US" sz="1600" b="1"/>
              <a:t>初始化匹配矩阵：</a:t>
            </a:r>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a:t>清空</a:t>
            </a:r>
            <a:r>
              <a:rPr lang="en-US" altLang="zh-CN" sz="1600"/>
              <a:t> match </a:t>
            </a:r>
            <a:r>
              <a:rPr lang="zh-CN" altLang="en-US" sz="1600"/>
              <a:t>矩阵，确保状态不被上次的结果干扰。</a:t>
            </a:r>
          </a:p>
          <a:p>
            <a:pPr marL="285750" indent="-285750">
              <a:buFont typeface="Arial" panose="020B0604020202020204" pitchFamily="34" charset="0"/>
              <a:buChar char="•"/>
            </a:pPr>
            <a:r>
              <a:rPr lang="zh-CN" altLang="en-US" sz="1600"/>
              <a:t>特殊处理：当正则表达式的第一个字符是</a:t>
            </a:r>
            <a:r>
              <a:rPr lang="en-US" altLang="zh-CN" sz="1600"/>
              <a:t> * </a:t>
            </a:r>
            <a:r>
              <a:rPr lang="zh-CN" altLang="en-US" sz="1600"/>
              <a:t>且子表达式长度为</a:t>
            </a:r>
            <a:r>
              <a:rPr lang="en-US" altLang="zh-CN" sz="1600"/>
              <a:t> 1 </a:t>
            </a:r>
            <a:r>
              <a:rPr lang="zh-CN" altLang="en-US" sz="1600"/>
              <a:t>时，可以匹配空字符串。</a:t>
            </a:r>
          </a:p>
        </p:txBody>
      </p:sp>
      <p:sp>
        <p:nvSpPr>
          <p:cNvPr id="15" name="文本框 14"/>
          <p:cNvSpPr txBox="1"/>
          <p:nvPr/>
        </p:nvSpPr>
        <p:spPr>
          <a:xfrm>
            <a:off x="770373" y="992504"/>
            <a:ext cx="3047207" cy="460375"/>
          </a:xfrm>
          <a:prstGeom prst="rect">
            <a:avLst/>
          </a:prstGeom>
          <a:noFill/>
        </p:spPr>
        <p:txBody>
          <a:bodyPr wrap="square" rtlCol="0">
            <a:spAutoFit/>
          </a:bodyPr>
          <a:lstStyle/>
          <a:p>
            <a:r>
              <a:rPr lang="zh-CN" altLang="en-US" sz="2400"/>
              <a:t>代码分块解析</a:t>
            </a:r>
          </a:p>
        </p:txBody>
      </p:sp>
      <p:pic>
        <p:nvPicPr>
          <p:cNvPr id="5" name="图片 4"/>
          <p:cNvPicPr>
            <a:picLocks noChangeAspect="1"/>
          </p:cNvPicPr>
          <p:nvPr/>
        </p:nvPicPr>
        <p:blipFill>
          <a:blip r:embed="rId4"/>
          <a:srcRect t="11882"/>
          <a:stretch>
            <a:fillRect/>
          </a:stretch>
        </p:blipFill>
        <p:spPr>
          <a:xfrm>
            <a:off x="770373" y="1989195"/>
            <a:ext cx="5641141" cy="531992"/>
          </a:xfrm>
          <a:prstGeom prst="rect">
            <a:avLst/>
          </a:prstGeom>
        </p:spPr>
      </p:pic>
      <p:pic>
        <p:nvPicPr>
          <p:cNvPr id="6" name="图片 5"/>
          <p:cNvPicPr>
            <a:picLocks noChangeAspect="1"/>
          </p:cNvPicPr>
          <p:nvPr/>
        </p:nvPicPr>
        <p:blipFill>
          <a:blip r:embed="rId5"/>
          <a:srcRect/>
          <a:stretch>
            <a:fillRect/>
          </a:stretch>
        </p:blipFill>
        <p:spPr>
          <a:xfrm>
            <a:off x="856076" y="4364747"/>
            <a:ext cx="2875801" cy="901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0339" y="218015"/>
            <a:ext cx="777229" cy="653541"/>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4072" y="762325"/>
            <a:ext cx="388615" cy="32677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5" y="45331"/>
            <a:ext cx="3204645" cy="626581"/>
          </a:xfrm>
          <a:prstGeom prst="rect">
            <a:avLst/>
          </a:prstGeom>
        </p:spPr>
      </p:pic>
      <p:graphicFrame>
        <p:nvGraphicFramePr>
          <p:cNvPr id="9" name="对象 8">
            <a:hlinkClick r:id="" action="ppaction://ole?verb=0"/>
          </p:cNvPr>
          <p:cNvGraphicFramePr>
            <a:graphicFrameLocks noChangeAspect="1"/>
          </p:cNvGraphicFramePr>
          <p:nvPr/>
        </p:nvGraphicFramePr>
        <p:xfrm>
          <a:off x="6040136" y="3321079"/>
          <a:ext cx="114271" cy="215844"/>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0" name="图片 1025"/>
                      <p:cNvPicPr/>
                      <p:nvPr/>
                    </p:nvPicPr>
                    <p:blipFill>
                      <a:blip r:embed="rId5"/>
                      <a:stretch>
                        <a:fillRect/>
                      </a:stretch>
                    </p:blipFill>
                    <p:spPr>
                      <a:xfrm>
                        <a:off x="6040136" y="3321079"/>
                        <a:ext cx="114271" cy="215844"/>
                      </a:xfrm>
                      <a:prstGeom prst="rect">
                        <a:avLst/>
                      </a:prstGeom>
                    </p:spPr>
                  </p:pic>
                </p:oleObj>
              </mc:Fallback>
            </mc:AlternateContent>
          </a:graphicData>
        </a:graphic>
      </p:graphicFrame>
      <p:sp>
        <p:nvSpPr>
          <p:cNvPr id="7" name="文本框 6"/>
          <p:cNvSpPr txBox="1"/>
          <p:nvPr/>
        </p:nvSpPr>
        <p:spPr>
          <a:xfrm>
            <a:off x="5805246" y="440833"/>
            <a:ext cx="6142660" cy="6369685"/>
          </a:xfrm>
          <a:prstGeom prst="rect">
            <a:avLst/>
          </a:prstGeom>
          <a:noFill/>
        </p:spPr>
        <p:txBody>
          <a:bodyPr wrap="square" rtlCol="0" anchor="t">
            <a:spAutoFit/>
          </a:bodyPr>
          <a:lstStyle/>
          <a:p>
            <a:r>
              <a:rPr lang="zh-CN" altLang="en-US" sz="2000" b="1"/>
              <a:t>动态更新匹配状态</a:t>
            </a:r>
            <a:r>
              <a:rPr lang="zh-CN" altLang="en-US" sz="2400"/>
              <a:t>：</a:t>
            </a:r>
          </a:p>
          <a:p>
            <a:endParaRPr lang="zh-CN" altLang="en-US" sz="2400"/>
          </a:p>
          <a:p>
            <a:pPr marL="342900" indent="-342900">
              <a:buFont typeface="Wingdings" panose="05000000000000000000" charset="0"/>
              <a:buChar char="Ø"/>
            </a:pPr>
            <a:r>
              <a:rPr lang="en-US" altLang="zh-CN" sz="2000"/>
              <a:t>‘*’</a:t>
            </a:r>
            <a:r>
              <a:rPr lang="zh-CN" altLang="en-US" sz="2000"/>
              <a:t>的处理：</a:t>
            </a:r>
          </a:p>
          <a:p>
            <a:pPr marL="800100" lvl="1" indent="-342900">
              <a:buFont typeface="Wingdings" panose="05000000000000000000" charset="0"/>
              <a:buChar char="Ø"/>
            </a:pPr>
            <a:r>
              <a:rPr lang="zh-CN" altLang="en-US" sz="2000"/>
              <a:t>检查之前长度为</a:t>
            </a:r>
            <a:r>
              <a:rPr lang="en-US" altLang="zh-CN" sz="2000"/>
              <a:t> l-1 </a:t>
            </a:r>
            <a:r>
              <a:rPr lang="zh-CN" altLang="en-US" sz="2000"/>
              <a:t>的子表达式能否匹配目标字符串的前</a:t>
            </a:r>
            <a:r>
              <a:rPr lang="en-US" altLang="zh-CN" sz="2000"/>
              <a:t> t </a:t>
            </a:r>
            <a:r>
              <a:rPr lang="zh-CN" altLang="en-US" sz="2000"/>
              <a:t>个字符。</a:t>
            </a:r>
          </a:p>
          <a:p>
            <a:pPr marL="800100" lvl="1" indent="-342900">
              <a:buFont typeface="Wingdings" panose="05000000000000000000" charset="0"/>
              <a:buChar char="Ø"/>
            </a:pPr>
            <a:r>
              <a:rPr lang="zh-CN" altLang="en-US" sz="2000"/>
              <a:t>如果可以，</a:t>
            </a:r>
            <a:r>
              <a:rPr lang="en-US" altLang="zh-CN" sz="2000"/>
              <a:t>* </a:t>
            </a:r>
            <a:r>
              <a:rPr lang="zh-CN" altLang="en-US" sz="2000"/>
              <a:t>可以延续这个匹配状态到当前字符</a:t>
            </a:r>
            <a:r>
              <a:rPr lang="en-US" altLang="zh-CN" sz="2000"/>
              <a:t> j</a:t>
            </a:r>
            <a:r>
              <a:rPr lang="zh-CN" altLang="en-US" sz="2000"/>
              <a:t>。</a:t>
            </a:r>
          </a:p>
          <a:p>
            <a:pPr marL="342900" lvl="0" indent="-342900">
              <a:buFont typeface="Wingdings" panose="05000000000000000000" charset="0"/>
              <a:buChar char="Ø"/>
            </a:pPr>
            <a:r>
              <a:rPr lang="en-US" altLang="zh-CN" sz="2000"/>
              <a:t>‘</a:t>
            </a:r>
            <a:r>
              <a:rPr lang="en-US" altLang="zh-CN" sz="2000">
                <a:sym typeface="+mn-ea"/>
              </a:rPr>
              <a:t>?</a:t>
            </a:r>
            <a:r>
              <a:rPr lang="en-US" altLang="zh-CN" sz="2000"/>
              <a:t>’ </a:t>
            </a:r>
            <a:r>
              <a:rPr lang="zh-CN" altLang="en-US" sz="2000"/>
              <a:t>的处理：</a:t>
            </a:r>
          </a:p>
          <a:p>
            <a:pPr marL="800100" lvl="1" indent="-342900">
              <a:buFont typeface="Wingdings" panose="05000000000000000000" charset="0"/>
              <a:buChar char="Ø"/>
            </a:pPr>
            <a:r>
              <a:rPr lang="en-US" altLang="zh-CN" sz="2000"/>
              <a:t>? </a:t>
            </a:r>
            <a:r>
              <a:rPr lang="zh-CN" altLang="en-US" sz="2000"/>
              <a:t>只能匹配目标字符串中的任意一个字符。</a:t>
            </a:r>
          </a:p>
          <a:p>
            <a:pPr marL="800100" lvl="1" indent="-342900">
              <a:buFont typeface="Wingdings" panose="05000000000000000000" charset="0"/>
              <a:buChar char="Ø"/>
            </a:pPr>
            <a:r>
              <a:rPr lang="zh-CN" altLang="en-US" sz="2000"/>
              <a:t>如果长度为</a:t>
            </a:r>
            <a:r>
              <a:rPr lang="en-US" altLang="zh-CN" sz="2000"/>
              <a:t> l-1 </a:t>
            </a:r>
            <a:r>
              <a:rPr lang="zh-CN" altLang="en-US" sz="2000"/>
              <a:t>的子表达式匹配到</a:t>
            </a:r>
            <a:r>
              <a:rPr lang="en-US" altLang="zh-CN" sz="2000"/>
              <a:t> j-1 </a:t>
            </a:r>
            <a:r>
              <a:rPr lang="zh-CN" altLang="en-US" sz="2000"/>
              <a:t>个字符（即</a:t>
            </a:r>
            <a:r>
              <a:rPr lang="en-US" altLang="zh-CN" sz="2000"/>
              <a:t> match[l-1][i][j-1] == 1</a:t>
            </a:r>
            <a:r>
              <a:rPr lang="zh-CN" altLang="en-US" sz="2000"/>
              <a:t>），那么加上</a:t>
            </a:r>
            <a:r>
              <a:rPr lang="en-US" altLang="zh-CN" sz="2000"/>
              <a:t> ? </a:t>
            </a:r>
            <a:r>
              <a:rPr lang="zh-CN" altLang="en-US" sz="2000"/>
              <a:t>后就能匹配到</a:t>
            </a:r>
            <a:r>
              <a:rPr lang="en-US" altLang="zh-CN" sz="2000"/>
              <a:t> j </a:t>
            </a:r>
            <a:r>
              <a:rPr lang="zh-CN" altLang="en-US" sz="2000"/>
              <a:t>个字符。</a:t>
            </a:r>
          </a:p>
          <a:p>
            <a:pPr marL="800100" lvl="1" indent="-342900">
              <a:buFont typeface="Wingdings" panose="05000000000000000000" charset="0"/>
              <a:buChar char="Ø"/>
            </a:pPr>
            <a:r>
              <a:rPr lang="zh-CN" altLang="en-US" sz="2000"/>
              <a:t>所以，将</a:t>
            </a:r>
            <a:r>
              <a:rPr lang="en-US" altLang="zh-CN" sz="2000"/>
              <a:t> match[l][i][j] </a:t>
            </a:r>
            <a:r>
              <a:rPr lang="zh-CN" altLang="en-US" sz="2000"/>
              <a:t>设为</a:t>
            </a:r>
            <a:r>
              <a:rPr lang="en-US" altLang="zh-CN" sz="2000"/>
              <a:t> match[l-1][i][j-1]</a:t>
            </a:r>
            <a:r>
              <a:rPr lang="zh-CN" altLang="en-US" sz="2000"/>
              <a:t>。</a:t>
            </a:r>
          </a:p>
          <a:p>
            <a:pPr marL="342900" lvl="0" indent="-342900">
              <a:buFont typeface="Wingdings" panose="05000000000000000000" charset="0"/>
              <a:buChar char="Ø"/>
            </a:pPr>
            <a:r>
              <a:rPr lang="zh-CN" altLang="en-US" sz="2000"/>
              <a:t>普通字符的处理：</a:t>
            </a:r>
            <a:endParaRPr lang="en-US" altLang="zh-CN" sz="2000"/>
          </a:p>
          <a:p>
            <a:pPr marL="800100" lvl="1" indent="-342900">
              <a:buFont typeface="Wingdings" panose="05000000000000000000" charset="0"/>
              <a:buChar char="Ø"/>
            </a:pPr>
            <a:r>
              <a:rPr lang="zh-CN" altLang="en-US" sz="2000"/>
              <a:t>如果</a:t>
            </a:r>
            <a:r>
              <a:rPr lang="en-US" altLang="zh-CN" sz="2000"/>
              <a:t> s[l] </a:t>
            </a:r>
            <a:r>
              <a:rPr lang="zh-CN" altLang="en-US" sz="2000"/>
              <a:t>是普通字符（如</a:t>
            </a:r>
            <a:r>
              <a:rPr lang="en-US" altLang="zh-CN" sz="2000"/>
              <a:t> a</a:t>
            </a:r>
            <a:r>
              <a:rPr lang="zh-CN" altLang="en-US" sz="2000"/>
              <a:t>），它只能匹配目标字符串中相同的字符。</a:t>
            </a:r>
          </a:p>
          <a:p>
            <a:pPr marL="800100" lvl="1" indent="-342900">
              <a:buFont typeface="Wingdings" panose="05000000000000000000" charset="0"/>
              <a:buChar char="Ø"/>
            </a:pPr>
            <a:r>
              <a:rPr lang="zh-CN" altLang="en-US" sz="2000"/>
              <a:t>检查</a:t>
            </a:r>
            <a:r>
              <a:rPr lang="en-US" altLang="zh-CN" sz="2000"/>
              <a:t> s[l] </a:t>
            </a:r>
            <a:r>
              <a:rPr lang="zh-CN" altLang="en-US" sz="2000"/>
              <a:t>是否等于目标字符串</a:t>
            </a:r>
            <a:r>
              <a:rPr lang="en-US" altLang="zh-CN" sz="2000"/>
              <a:t> f[i][j-1]</a:t>
            </a:r>
            <a:r>
              <a:rPr lang="zh-CN" altLang="en-US" sz="2000"/>
              <a:t>。</a:t>
            </a:r>
          </a:p>
          <a:p>
            <a:pPr marL="800100" lvl="1" indent="-342900">
              <a:buFont typeface="Wingdings" panose="05000000000000000000" charset="0"/>
              <a:buChar char="Ø"/>
            </a:pPr>
            <a:r>
              <a:rPr lang="zh-CN" altLang="en-US" sz="2000"/>
              <a:t>如果相等，并且</a:t>
            </a:r>
            <a:r>
              <a:rPr lang="en-US" altLang="zh-CN" sz="2000"/>
              <a:t> match[l-1][i][j-1] == 1</a:t>
            </a:r>
            <a:r>
              <a:rPr lang="zh-CN" altLang="en-US" sz="2000"/>
              <a:t>，则可以匹配到</a:t>
            </a:r>
            <a:r>
              <a:rPr lang="en-US" altLang="zh-CN" sz="2000"/>
              <a:t> j </a:t>
            </a:r>
            <a:r>
              <a:rPr lang="zh-CN" altLang="en-US" sz="2000"/>
              <a:t>个字符。</a:t>
            </a:r>
          </a:p>
          <a:p>
            <a:pPr marL="285750" indent="-285750">
              <a:buFont typeface="Arial" panose="020B0604020202020204" pitchFamily="34" charset="0"/>
              <a:buChar char="•"/>
            </a:pPr>
            <a:endParaRPr lang="zh-CN" altLang="en-US" sz="2000"/>
          </a:p>
        </p:txBody>
      </p:sp>
      <p:pic>
        <p:nvPicPr>
          <p:cNvPr id="19" name="图片 18"/>
          <p:cNvPicPr>
            <a:picLocks noChangeAspect="1"/>
          </p:cNvPicPr>
          <p:nvPr/>
        </p:nvPicPr>
        <p:blipFill>
          <a:blip r:embed="rId6"/>
          <a:stretch>
            <a:fillRect/>
          </a:stretch>
        </p:blipFill>
        <p:spPr>
          <a:xfrm>
            <a:off x="194509" y="871325"/>
            <a:ext cx="4456540" cy="952252"/>
          </a:xfrm>
          <a:prstGeom prst="rect">
            <a:avLst/>
          </a:prstGeom>
        </p:spPr>
      </p:pic>
      <p:pic>
        <p:nvPicPr>
          <p:cNvPr id="5" name="图片 4"/>
          <p:cNvPicPr>
            <a:picLocks noChangeAspect="1"/>
          </p:cNvPicPr>
          <p:nvPr/>
        </p:nvPicPr>
        <p:blipFill>
          <a:blip r:embed="rId7"/>
          <a:stretch>
            <a:fillRect/>
          </a:stretch>
        </p:blipFill>
        <p:spPr>
          <a:xfrm>
            <a:off x="294881" y="1845723"/>
            <a:ext cx="5510365" cy="4215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22488" y="1485265"/>
            <a:ext cx="971550" cy="922020"/>
          </a:xfrm>
          <a:prstGeom prst="rect">
            <a:avLst/>
          </a:prstGeom>
          <a:noFill/>
        </p:spPr>
        <p:txBody>
          <a:bodyPr wrap="square" rtlCol="0">
            <a:spAutoFit/>
          </a:bodyPr>
          <a:lstStyle/>
          <a:p>
            <a:pPr algn="ctr"/>
            <a:r>
              <a:rPr lang="zh-CN" altLang="en-US" sz="5400" b="1" dirty="0">
                <a:solidFill>
                  <a:srgbClr val="6D986A"/>
                </a:solidFill>
                <a:latin typeface="方正清刻本悦宋简体" panose="02000000000000000000" charset="-122"/>
                <a:ea typeface="方正清刻本悦宋简体" panose="02000000000000000000" charset="-122"/>
              </a:rPr>
              <a:t>目</a:t>
            </a:r>
          </a:p>
        </p:txBody>
      </p:sp>
      <p:grpSp>
        <p:nvGrpSpPr>
          <p:cNvPr id="3" name="组合 2"/>
          <p:cNvGrpSpPr/>
          <p:nvPr/>
        </p:nvGrpSpPr>
        <p:grpSpPr>
          <a:xfrm>
            <a:off x="2002473" y="1760220"/>
            <a:ext cx="1680845" cy="1405890"/>
            <a:chOff x="6015" y="4586"/>
            <a:chExt cx="2647" cy="2214"/>
          </a:xfrm>
        </p:grpSpPr>
        <p:cxnSp>
          <p:nvCxnSpPr>
            <p:cNvPr id="6" name="直接连接符 5"/>
            <p:cNvCxnSpPr/>
            <p:nvPr/>
          </p:nvCxnSpPr>
          <p:spPr>
            <a:xfrm flipH="1">
              <a:off x="6342" y="4838"/>
              <a:ext cx="2040" cy="1704"/>
            </a:xfrm>
            <a:prstGeom prst="line">
              <a:avLst/>
            </a:prstGeom>
            <a:ln>
              <a:solidFill>
                <a:srgbClr val="6D986A"/>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8473" y="4586"/>
              <a:ext cx="189" cy="189"/>
            </a:xfrm>
            <a:prstGeom prst="ellipse">
              <a:avLst/>
            </a:prstGeom>
            <a:solidFill>
              <a:srgbClr val="6D9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015" y="6611"/>
              <a:ext cx="189" cy="189"/>
            </a:xfrm>
            <a:prstGeom prst="ellipse">
              <a:avLst/>
            </a:prstGeom>
            <a:solidFill>
              <a:srgbClr val="6D9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2794953" y="2399665"/>
            <a:ext cx="971550" cy="922020"/>
          </a:xfrm>
          <a:prstGeom prst="rect">
            <a:avLst/>
          </a:prstGeom>
          <a:noFill/>
        </p:spPr>
        <p:txBody>
          <a:bodyPr wrap="square" rtlCol="0">
            <a:spAutoFit/>
          </a:bodyPr>
          <a:lstStyle/>
          <a:p>
            <a:pPr algn="ctr"/>
            <a:r>
              <a:rPr lang="zh-CN" altLang="en-US" sz="5400" b="1" dirty="0">
                <a:solidFill>
                  <a:srgbClr val="6D986A"/>
                </a:solidFill>
                <a:latin typeface="方正清刻本悦宋简体" panose="02000000000000000000" charset="-122"/>
                <a:ea typeface="方正清刻本悦宋简体" panose="02000000000000000000" charset="-122"/>
              </a:rPr>
              <a:t>录</a:t>
            </a:r>
          </a:p>
        </p:txBody>
      </p:sp>
      <p:grpSp>
        <p:nvGrpSpPr>
          <p:cNvPr id="13" name="组合 12"/>
          <p:cNvGrpSpPr/>
          <p:nvPr/>
        </p:nvGrpSpPr>
        <p:grpSpPr>
          <a:xfrm>
            <a:off x="2245043" y="3223261"/>
            <a:ext cx="490220" cy="1823390"/>
            <a:chOff x="2273" y="4698"/>
            <a:chExt cx="772" cy="2602"/>
          </a:xfrm>
        </p:grpSpPr>
        <p:sp>
          <p:nvSpPr>
            <p:cNvPr id="11" name="矩形 10"/>
            <p:cNvSpPr/>
            <p:nvPr/>
          </p:nvSpPr>
          <p:spPr>
            <a:xfrm>
              <a:off x="2366" y="4698"/>
              <a:ext cx="590" cy="2602"/>
            </a:xfrm>
            <a:prstGeom prst="rect">
              <a:avLst/>
            </a:prstGeom>
            <a:noFill/>
            <a:ln>
              <a:solidFill>
                <a:srgbClr val="6D98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65AA81"/>
                </a:solidFill>
                <a:latin typeface="华文细黑" panose="02010600040101010101" charset="-122"/>
                <a:ea typeface="华文细黑" panose="02010600040101010101" charset="-122"/>
              </a:endParaRPr>
            </a:p>
          </p:txBody>
        </p:sp>
        <p:sp>
          <p:nvSpPr>
            <p:cNvPr id="12" name="文本框 11"/>
            <p:cNvSpPr txBox="1"/>
            <p:nvPr/>
          </p:nvSpPr>
          <p:spPr>
            <a:xfrm>
              <a:off x="2273" y="4861"/>
              <a:ext cx="772" cy="2276"/>
            </a:xfrm>
            <a:prstGeom prst="rect">
              <a:avLst/>
            </a:prstGeom>
            <a:noFill/>
          </p:spPr>
          <p:txBody>
            <a:bodyPr vert="eaVert" wrap="square" rtlCol="0">
              <a:spAutoFit/>
            </a:bodyPr>
            <a:lstStyle/>
            <a:p>
              <a:pPr algn="ctr"/>
              <a:r>
                <a:rPr lang="en-US" altLang="zh-CN" sz="2000" dirty="0">
                  <a:solidFill>
                    <a:srgbClr val="6D986A"/>
                  </a:solidFill>
                  <a:latin typeface="方正清刻本悦宋简体" panose="02000000000000000000" charset="-122"/>
                  <a:ea typeface="方正清刻本悦宋简体" panose="02000000000000000000" charset="-122"/>
                </a:rPr>
                <a:t>CONTENTS</a:t>
              </a:r>
            </a:p>
          </p:txBody>
        </p:sp>
      </p:grpSp>
      <p:sp>
        <p:nvSpPr>
          <p:cNvPr id="21" name="文本框 20"/>
          <p:cNvSpPr txBox="1"/>
          <p:nvPr/>
        </p:nvSpPr>
        <p:spPr>
          <a:xfrm>
            <a:off x="2864168" y="3326765"/>
            <a:ext cx="699135" cy="2306218"/>
          </a:xfrm>
          <a:prstGeom prst="rect">
            <a:avLst/>
          </a:prstGeom>
          <a:noFill/>
        </p:spPr>
        <p:txBody>
          <a:bodyPr vert="eaVert" wrap="square" rtlCol="0">
            <a:spAutoFit/>
          </a:bodyPr>
          <a:lstStyle/>
          <a:p>
            <a:pPr>
              <a:lnSpc>
                <a:spcPct val="120000"/>
              </a:lnSpc>
            </a:pPr>
            <a:r>
              <a:rPr lang="en-US" altLang="zh-CN" sz="1400" dirty="0">
                <a:solidFill>
                  <a:srgbClr val="65AA81"/>
                </a:solidFill>
                <a:latin typeface="方正清刻本悦宋简体" panose="02000000000000000000" charset="-122"/>
                <a:ea typeface="方正清刻本悦宋简体" panose="02000000000000000000" charset="-122"/>
                <a:sym typeface="+mn-ea"/>
              </a:rPr>
              <a:t>The Sixth Discussion</a:t>
            </a:r>
          </a:p>
          <a:p>
            <a:pPr algn="r">
              <a:lnSpc>
                <a:spcPct val="120000"/>
              </a:lnSpc>
            </a:pPr>
            <a:r>
              <a:rPr lang="en-US" altLang="zh-CN" sz="1400" dirty="0">
                <a:solidFill>
                  <a:srgbClr val="65AA81"/>
                </a:solidFill>
                <a:latin typeface="方正清刻本悦宋简体" panose="02000000000000000000" charset="-122"/>
                <a:ea typeface="方正清刻本悦宋简体" panose="02000000000000000000" charset="-122"/>
                <a:sym typeface="+mn-ea"/>
              </a:rPr>
              <a:t>Of Computer System</a:t>
            </a:r>
          </a:p>
        </p:txBody>
      </p:sp>
      <p:sp>
        <p:nvSpPr>
          <p:cNvPr id="17" name="文本框 16"/>
          <p:cNvSpPr txBox="1"/>
          <p:nvPr>
            <p:custDataLst>
              <p:tags r:id="rId1"/>
            </p:custDataLst>
          </p:nvPr>
        </p:nvSpPr>
        <p:spPr>
          <a:xfrm>
            <a:off x="4901192" y="907233"/>
            <a:ext cx="854075" cy="645160"/>
          </a:xfrm>
          <a:prstGeom prst="rect">
            <a:avLst/>
          </a:prstGeom>
          <a:noFill/>
        </p:spPr>
        <p:txBody>
          <a:bodyPr wrap="square" rtlCol="0">
            <a:spAutoFit/>
          </a:bodyPr>
          <a:lstStyle/>
          <a:p>
            <a:pPr algn="r"/>
            <a:r>
              <a:rPr lang="en-US" altLang="zh-CN" sz="3600" dirty="0">
                <a:solidFill>
                  <a:srgbClr val="7030A0"/>
                </a:solidFill>
                <a:latin typeface="微软雅黑" panose="020B0503020204020204" pitchFamily="34" charset="-122"/>
                <a:ea typeface="微软雅黑" panose="020B0503020204020204" pitchFamily="34" charset="-122"/>
              </a:rPr>
              <a:t>01</a:t>
            </a:r>
          </a:p>
        </p:txBody>
      </p:sp>
      <p:sp>
        <p:nvSpPr>
          <p:cNvPr id="18" name="文本框 17"/>
          <p:cNvSpPr txBox="1"/>
          <p:nvPr>
            <p:custDataLst>
              <p:tags r:id="rId2"/>
            </p:custDataLst>
          </p:nvPr>
        </p:nvSpPr>
        <p:spPr>
          <a:xfrm>
            <a:off x="5943862" y="975178"/>
            <a:ext cx="4322445" cy="783590"/>
          </a:xfrm>
          <a:prstGeom prst="rect">
            <a:avLst/>
          </a:prstGeom>
          <a:noFill/>
        </p:spPr>
        <p:txBody>
          <a:bodyPr wrap="square" rtlCol="0">
            <a:spAutoFit/>
          </a:bodyPr>
          <a:lstStyle/>
          <a:p>
            <a:pPr algn="l" fontAlgn="auto">
              <a:lnSpc>
                <a:spcPct val="150000"/>
              </a:lnSpc>
            </a:pPr>
            <a:r>
              <a:rPr lang="zh-CN" altLang="en-US" dirty="0">
                <a:solidFill>
                  <a:srgbClr val="7030A0"/>
                </a:solidFill>
                <a:latin typeface="方正清刻本悦宋简体" panose="02000000000000000000" charset="-122"/>
                <a:ea typeface="方正清刻本悦宋简体" panose="02000000000000000000" charset="-122"/>
                <a:sym typeface="+mn-ea"/>
              </a:rPr>
              <a:t>算法思路</a:t>
            </a:r>
          </a:p>
          <a:p>
            <a:pPr algn="l" fontAlgn="auto">
              <a:lnSpc>
                <a:spcPct val="150000"/>
              </a:lnSpc>
            </a:pPr>
            <a:endParaRPr lang="zh-CN" altLang="en-US" sz="1200" dirty="0">
              <a:solidFill>
                <a:srgbClr val="7030A0"/>
              </a:solidFill>
              <a:effectLst>
                <a:outerShdw blurRad="38100" dist="19050" dir="2700000" algn="tl" rotWithShape="0">
                  <a:schemeClr val="dk1">
                    <a:alpha val="40000"/>
                  </a:schemeClr>
                </a:outerShdw>
              </a:effectLst>
              <a:latin typeface="方正清刻本悦宋简体" panose="02000000000000000000" charset="-122"/>
              <a:ea typeface="方正清刻本悦宋简体" panose="02000000000000000000" charset="-122"/>
              <a:sym typeface="+mn-ea"/>
            </a:endParaRPr>
          </a:p>
        </p:txBody>
      </p:sp>
      <p:sp>
        <p:nvSpPr>
          <p:cNvPr id="22" name="文本框 21"/>
          <p:cNvSpPr txBox="1"/>
          <p:nvPr>
            <p:custDataLst>
              <p:tags r:id="rId3"/>
            </p:custDataLst>
          </p:nvPr>
        </p:nvSpPr>
        <p:spPr>
          <a:xfrm>
            <a:off x="4901192" y="1831617"/>
            <a:ext cx="854075" cy="645160"/>
          </a:xfrm>
          <a:prstGeom prst="rect">
            <a:avLst/>
          </a:prstGeom>
          <a:noFill/>
        </p:spPr>
        <p:txBody>
          <a:bodyPr wrap="square" rtlCol="0">
            <a:spAutoFit/>
          </a:bodyPr>
          <a:lstStyle/>
          <a:p>
            <a:pPr algn="r"/>
            <a:r>
              <a:rPr lang="en-US" altLang="zh-CN" sz="3600">
                <a:solidFill>
                  <a:schemeClr val="accent1"/>
                </a:solidFill>
                <a:latin typeface="微软雅黑" panose="020B0503020204020204" pitchFamily="34" charset="-122"/>
                <a:ea typeface="微软雅黑" panose="020B0503020204020204" pitchFamily="34" charset="-122"/>
              </a:rPr>
              <a:t>02</a:t>
            </a:r>
          </a:p>
        </p:txBody>
      </p:sp>
      <p:sp>
        <p:nvSpPr>
          <p:cNvPr id="23" name="文本框 22"/>
          <p:cNvSpPr txBox="1"/>
          <p:nvPr>
            <p:custDataLst>
              <p:tags r:id="rId4"/>
            </p:custDataLst>
          </p:nvPr>
        </p:nvSpPr>
        <p:spPr>
          <a:xfrm>
            <a:off x="5943862" y="1831617"/>
            <a:ext cx="4322445" cy="506730"/>
          </a:xfrm>
          <a:prstGeom prst="rect">
            <a:avLst/>
          </a:prstGeom>
          <a:noFill/>
        </p:spPr>
        <p:txBody>
          <a:bodyPr wrap="square" rtlCol="0">
            <a:spAutoFit/>
          </a:bodyPr>
          <a:lstStyle/>
          <a:p>
            <a:pPr algn="l" fontAlgn="auto">
              <a:lnSpc>
                <a:spcPct val="150000"/>
              </a:lnSpc>
            </a:pPr>
            <a:r>
              <a:rPr lang="en-US" altLang="zh-CN" dirty="0">
                <a:solidFill>
                  <a:schemeClr val="accent1"/>
                </a:solidFill>
                <a:latin typeface="方正清刻本悦宋简体" panose="02000000000000000000" charset="-122"/>
                <a:ea typeface="方正清刻本悦宋简体" panose="02000000000000000000" charset="-122"/>
                <a:sym typeface="+mn-ea"/>
              </a:rPr>
              <a:t>search</a:t>
            </a:r>
          </a:p>
        </p:txBody>
      </p:sp>
      <p:sp>
        <p:nvSpPr>
          <p:cNvPr id="32" name="文本框 31"/>
          <p:cNvSpPr txBox="1"/>
          <p:nvPr>
            <p:custDataLst>
              <p:tags r:id="rId5"/>
            </p:custDataLst>
          </p:nvPr>
        </p:nvSpPr>
        <p:spPr>
          <a:xfrm>
            <a:off x="4901192" y="2755542"/>
            <a:ext cx="854075" cy="645160"/>
          </a:xfrm>
          <a:prstGeom prst="rect">
            <a:avLst/>
          </a:prstGeom>
          <a:noFill/>
        </p:spPr>
        <p:txBody>
          <a:bodyPr wrap="square" rtlCol="0">
            <a:spAutoFit/>
          </a:bodyPr>
          <a:lstStyle/>
          <a:p>
            <a:pPr algn="r"/>
            <a:r>
              <a:rPr lang="en-US" altLang="zh-CN" sz="3600">
                <a:solidFill>
                  <a:srgbClr val="6D986A"/>
                </a:solidFill>
                <a:latin typeface="微软雅黑" panose="020B0503020204020204" pitchFamily="34" charset="-122"/>
                <a:ea typeface="微软雅黑" panose="020B0503020204020204" pitchFamily="34" charset="-122"/>
              </a:rPr>
              <a:t>03</a:t>
            </a:r>
          </a:p>
        </p:txBody>
      </p:sp>
      <p:sp>
        <p:nvSpPr>
          <p:cNvPr id="33" name="文本框 32"/>
          <p:cNvSpPr txBox="1"/>
          <p:nvPr>
            <p:custDataLst>
              <p:tags r:id="rId6"/>
            </p:custDataLst>
          </p:nvPr>
        </p:nvSpPr>
        <p:spPr>
          <a:xfrm>
            <a:off x="5943227" y="2755542"/>
            <a:ext cx="4323080" cy="506730"/>
          </a:xfrm>
          <a:prstGeom prst="rect">
            <a:avLst/>
          </a:prstGeom>
          <a:noFill/>
        </p:spPr>
        <p:txBody>
          <a:bodyPr wrap="square" rtlCol="0">
            <a:spAutoFit/>
          </a:bodyPr>
          <a:lstStyle/>
          <a:p>
            <a:pPr algn="l" fontAlgn="auto">
              <a:lnSpc>
                <a:spcPct val="150000"/>
              </a:lnSpc>
            </a:pPr>
            <a:r>
              <a:rPr lang="en-US" altLang="zh-CN" dirty="0">
                <a:solidFill>
                  <a:srgbClr val="00B050"/>
                </a:solidFill>
                <a:latin typeface="方正清刻本悦宋简体" panose="02000000000000000000" charset="-122"/>
                <a:ea typeface="方正清刻本悦宋简体" panose="02000000000000000000" charset="-122"/>
                <a:sym typeface="+mn-ea"/>
              </a:rPr>
              <a:t>save</a:t>
            </a:r>
          </a:p>
        </p:txBody>
      </p:sp>
      <p:sp>
        <p:nvSpPr>
          <p:cNvPr id="36" name="文本框 35"/>
          <p:cNvSpPr txBox="1"/>
          <p:nvPr>
            <p:custDataLst>
              <p:tags r:id="rId7"/>
            </p:custDataLst>
          </p:nvPr>
        </p:nvSpPr>
        <p:spPr>
          <a:xfrm>
            <a:off x="4901192" y="3696612"/>
            <a:ext cx="854075" cy="645160"/>
          </a:xfrm>
          <a:prstGeom prst="rect">
            <a:avLst/>
          </a:prstGeom>
          <a:noFill/>
        </p:spPr>
        <p:txBody>
          <a:bodyPr wrap="square" rtlCol="0">
            <a:spAutoFit/>
          </a:bodyPr>
          <a:lstStyle/>
          <a:p>
            <a:pPr algn="r"/>
            <a:r>
              <a:rPr lang="en-US" altLang="zh-CN" sz="3600">
                <a:solidFill>
                  <a:schemeClr val="accent6">
                    <a:lumMod val="75000"/>
                  </a:schemeClr>
                </a:solidFill>
                <a:latin typeface="微软雅黑" panose="020B0503020204020204" pitchFamily="34" charset="-122"/>
                <a:ea typeface="微软雅黑" panose="020B0503020204020204" pitchFamily="34" charset="-122"/>
              </a:rPr>
              <a:t>04</a:t>
            </a:r>
          </a:p>
        </p:txBody>
      </p:sp>
      <p:sp>
        <p:nvSpPr>
          <p:cNvPr id="37" name="文本框 36"/>
          <p:cNvSpPr txBox="1"/>
          <p:nvPr>
            <p:custDataLst>
              <p:tags r:id="rId8"/>
            </p:custDataLst>
          </p:nvPr>
        </p:nvSpPr>
        <p:spPr>
          <a:xfrm>
            <a:off x="5943862" y="3679467"/>
            <a:ext cx="4322445" cy="506730"/>
          </a:xfrm>
          <a:prstGeom prst="rect">
            <a:avLst/>
          </a:prstGeom>
          <a:noFill/>
        </p:spPr>
        <p:txBody>
          <a:bodyPr wrap="square" rtlCol="0">
            <a:spAutoFit/>
          </a:bodyPr>
          <a:lstStyle/>
          <a:p>
            <a:pPr algn="l" fontAlgn="auto">
              <a:lnSpc>
                <a:spcPct val="150000"/>
              </a:lnSpc>
            </a:pPr>
            <a:r>
              <a:rPr lang="en-US" altLang="zh-CN" dirty="0">
                <a:solidFill>
                  <a:schemeClr val="accent6">
                    <a:lumMod val="75000"/>
                  </a:schemeClr>
                </a:solidFill>
                <a:latin typeface="方正清刻本悦宋简体" panose="02000000000000000000" charset="-122"/>
                <a:ea typeface="方正清刻本悦宋简体" panose="02000000000000000000" charset="-122"/>
                <a:sym typeface="+mn-ea"/>
              </a:rPr>
              <a:t>ok</a:t>
            </a:r>
          </a:p>
        </p:txBody>
      </p:sp>
      <p:sp>
        <p:nvSpPr>
          <p:cNvPr id="15" name="文本框 14"/>
          <p:cNvSpPr txBox="1"/>
          <p:nvPr/>
        </p:nvSpPr>
        <p:spPr>
          <a:xfrm>
            <a:off x="8885555" y="4711065"/>
            <a:ext cx="3309620" cy="1485900"/>
          </a:xfrm>
          <a:prstGeom prst="rect">
            <a:avLst/>
          </a:prstGeom>
          <a:noFill/>
        </p:spPr>
        <p:txBody>
          <a:bodyPr wrap="square" rtlCol="0">
            <a:noAutofit/>
          </a:bodyPr>
          <a:lstStyle/>
          <a:p>
            <a:r>
              <a:rPr lang="zh-CN">
                <a:latin typeface="楷体" panose="02010609060101010101" charset="-122"/>
                <a:ea typeface="楷体" panose="02010609060101010101" charset="-122"/>
                <a:cs typeface="楷体" panose="02010609060101010101" charset="-122"/>
              </a:rPr>
              <a:t>算法思想</a:t>
            </a:r>
            <a:r>
              <a:rPr lang="zh-CN" altLang="en-US">
                <a:latin typeface="楷体" panose="02010609060101010101" charset="-122"/>
                <a:ea typeface="楷体" panose="02010609060101010101" charset="-122"/>
                <a:cs typeface="楷体" panose="02010609060101010101" charset="-122"/>
              </a:rPr>
              <a:t>：刘志垚</a:t>
            </a:r>
            <a:r>
              <a:rPr lang="en-US" altLang="zh-CN">
                <a:latin typeface="楷体" panose="02010609060101010101" charset="-122"/>
                <a:ea typeface="楷体" panose="02010609060101010101" charset="-122"/>
                <a:cs typeface="楷体" panose="02010609060101010101" charset="-122"/>
              </a:rPr>
              <a:t>   </a:t>
            </a:r>
          </a:p>
          <a:p>
            <a:r>
              <a:rPr lang="en-US">
                <a:latin typeface="楷体" panose="02010609060101010101" charset="-122"/>
                <a:ea typeface="楷体" panose="02010609060101010101" charset="-122"/>
                <a:cs typeface="楷体" panose="02010609060101010101" charset="-122"/>
              </a:rPr>
              <a:t>search</a:t>
            </a:r>
            <a:r>
              <a:rPr lang="zh-CN" altLang="en-US">
                <a:latin typeface="楷体" panose="02010609060101010101" charset="-122"/>
                <a:ea typeface="楷体" panose="02010609060101010101" charset="-122"/>
                <a:cs typeface="楷体" panose="02010609060101010101" charset="-122"/>
              </a:rPr>
              <a:t>函数：徐景权</a:t>
            </a:r>
          </a:p>
          <a:p>
            <a:r>
              <a:rPr lang="en-US" altLang="zh-CN">
                <a:latin typeface="楷体" panose="02010609060101010101" charset="-122"/>
                <a:ea typeface="楷体" panose="02010609060101010101" charset="-122"/>
                <a:cs typeface="楷体" panose="02010609060101010101" charset="-122"/>
              </a:rPr>
              <a:t>save</a:t>
            </a:r>
            <a:r>
              <a:rPr lang="zh-CN" altLang="en-US">
                <a:latin typeface="楷体" panose="02010609060101010101" charset="-122"/>
                <a:ea typeface="楷体" panose="02010609060101010101" charset="-122"/>
                <a:cs typeface="楷体" panose="02010609060101010101" charset="-122"/>
              </a:rPr>
              <a:t>函数：毕萱旖</a:t>
            </a:r>
          </a:p>
          <a:p>
            <a:r>
              <a:rPr lang="en-US">
                <a:latin typeface="楷体" panose="02010609060101010101" charset="-122"/>
                <a:ea typeface="楷体" panose="02010609060101010101" charset="-122"/>
                <a:cs typeface="楷体" panose="02010609060101010101" charset="-122"/>
              </a:rPr>
              <a:t>ok</a:t>
            </a:r>
            <a:r>
              <a:rPr lang="zh-CN" altLang="en-US">
                <a:latin typeface="楷体" panose="02010609060101010101" charset="-122"/>
                <a:ea typeface="楷体" panose="02010609060101010101" charset="-122"/>
                <a:cs typeface="楷体" panose="02010609060101010101" charset="-122"/>
              </a:rPr>
              <a:t>函数：包仁健</a:t>
            </a:r>
          </a:p>
          <a:p>
            <a:r>
              <a:rPr lang="en-US">
                <a:latin typeface="楷体" panose="02010609060101010101" charset="-122"/>
                <a:ea typeface="楷体" panose="02010609060101010101" charset="-122"/>
                <a:cs typeface="楷体" panose="02010609060101010101" charset="-122"/>
              </a:rPr>
              <a:t>check</a:t>
            </a:r>
            <a:r>
              <a:rPr lang="zh-CN" altLang="en-US">
                <a:latin typeface="楷体" panose="02010609060101010101" charset="-122"/>
                <a:ea typeface="楷体" panose="02010609060101010101" charset="-122"/>
                <a:cs typeface="楷体" panose="02010609060101010101" charset="-122"/>
              </a:rPr>
              <a:t>函数：王睿</a:t>
            </a:r>
          </a:p>
          <a:p>
            <a:r>
              <a:rPr lang="zh-CN" altLang="en-US">
                <a:latin typeface="楷体" panose="02010609060101010101" charset="-122"/>
                <a:ea typeface="楷体" panose="02010609060101010101" charset="-122"/>
                <a:cs typeface="楷体" panose="02010609060101010101" charset="-122"/>
              </a:rPr>
              <a:t>算法改进：</a:t>
            </a:r>
            <a:r>
              <a:rPr lang="zh-CN" altLang="en-US">
                <a:latin typeface="楷体" panose="02010609060101010101" charset="-122"/>
                <a:ea typeface="楷体" panose="02010609060101010101" charset="-122"/>
                <a:cs typeface="楷体" panose="02010609060101010101" charset="-122"/>
                <a:sym typeface="+mn-ea"/>
              </a:rPr>
              <a:t>陈光坤</a:t>
            </a:r>
            <a:endParaRPr lang="zh-CN" altLang="en-US">
              <a:latin typeface="楷体" panose="02010609060101010101" charset="-122"/>
              <a:ea typeface="楷体" panose="02010609060101010101" charset="-122"/>
              <a:cs typeface="楷体" panose="02010609060101010101" charset="-122"/>
            </a:endParaRPr>
          </a:p>
          <a:p>
            <a:endParaRPr lang="zh-CN" altLang="en-US">
              <a:latin typeface="楷体" panose="02010609060101010101" charset="-122"/>
              <a:ea typeface="楷体" panose="02010609060101010101" charset="-122"/>
              <a:cs typeface="楷体" panose="02010609060101010101" charset="-122"/>
            </a:endParaRPr>
          </a:p>
        </p:txBody>
      </p:sp>
      <p:sp>
        <p:nvSpPr>
          <p:cNvPr id="4" name="文本框 3"/>
          <p:cNvSpPr txBox="1"/>
          <p:nvPr>
            <p:custDataLst>
              <p:tags r:id="rId9"/>
            </p:custDataLst>
          </p:nvPr>
        </p:nvSpPr>
        <p:spPr>
          <a:xfrm>
            <a:off x="4901192" y="4560847"/>
            <a:ext cx="854075" cy="645160"/>
          </a:xfrm>
          <a:prstGeom prst="rect">
            <a:avLst/>
          </a:prstGeom>
          <a:noFill/>
        </p:spPr>
        <p:txBody>
          <a:bodyPr wrap="square" rtlCol="0">
            <a:spAutoFit/>
          </a:bodyPr>
          <a:lstStyle/>
          <a:p>
            <a:pPr algn="r"/>
            <a:r>
              <a:rPr lang="en-US" altLang="zh-CN" sz="3600">
                <a:solidFill>
                  <a:srgbClr val="00B0F0"/>
                </a:solidFill>
                <a:latin typeface="微软雅黑" panose="020B0503020204020204" pitchFamily="34" charset="-122"/>
                <a:ea typeface="微软雅黑" panose="020B0503020204020204" pitchFamily="34" charset="-122"/>
              </a:rPr>
              <a:t>05</a:t>
            </a:r>
          </a:p>
        </p:txBody>
      </p:sp>
      <p:sp>
        <p:nvSpPr>
          <p:cNvPr id="5" name="文本框 4"/>
          <p:cNvSpPr txBox="1"/>
          <p:nvPr>
            <p:custDataLst>
              <p:tags r:id="rId10"/>
            </p:custDataLst>
          </p:nvPr>
        </p:nvSpPr>
        <p:spPr>
          <a:xfrm>
            <a:off x="5943600" y="4622165"/>
            <a:ext cx="1736090" cy="506730"/>
          </a:xfrm>
          <a:prstGeom prst="rect">
            <a:avLst/>
          </a:prstGeom>
          <a:noFill/>
        </p:spPr>
        <p:txBody>
          <a:bodyPr wrap="square" rtlCol="0">
            <a:spAutoFit/>
          </a:bodyPr>
          <a:lstStyle/>
          <a:p>
            <a:pPr algn="l" fontAlgn="auto">
              <a:lnSpc>
                <a:spcPct val="150000"/>
              </a:lnSpc>
            </a:pPr>
            <a:r>
              <a:rPr lang="en-US" altLang="zh-CN" dirty="0">
                <a:solidFill>
                  <a:srgbClr val="00B0F0"/>
                </a:solidFill>
                <a:latin typeface="方正清刻本悦宋简体" panose="02000000000000000000" charset="-122"/>
                <a:ea typeface="方正清刻本悦宋简体" panose="02000000000000000000" charset="-122"/>
                <a:sym typeface="+mn-ea"/>
              </a:rPr>
              <a:t>check</a:t>
            </a:r>
          </a:p>
        </p:txBody>
      </p:sp>
      <p:sp>
        <p:nvSpPr>
          <p:cNvPr id="10" name="文本框 9"/>
          <p:cNvSpPr txBox="1"/>
          <p:nvPr>
            <p:custDataLst>
              <p:tags r:id="rId11"/>
            </p:custDataLst>
          </p:nvPr>
        </p:nvSpPr>
        <p:spPr>
          <a:xfrm>
            <a:off x="4901192" y="5318578"/>
            <a:ext cx="854075" cy="645160"/>
          </a:xfrm>
          <a:prstGeom prst="rect">
            <a:avLst/>
          </a:prstGeom>
          <a:noFill/>
        </p:spPr>
        <p:txBody>
          <a:bodyPr wrap="square" rtlCol="0">
            <a:spAutoFit/>
          </a:bodyPr>
          <a:lstStyle/>
          <a:p>
            <a:pPr algn="r"/>
            <a:r>
              <a:rPr lang="en-US" altLang="zh-CN" sz="3600" dirty="0">
                <a:solidFill>
                  <a:srgbClr val="FF0000"/>
                </a:solidFill>
                <a:latin typeface="微软雅黑" panose="020B0503020204020204" pitchFamily="34" charset="-122"/>
                <a:ea typeface="微软雅黑" panose="020B0503020204020204" pitchFamily="34" charset="-122"/>
              </a:rPr>
              <a:t>06</a:t>
            </a:r>
          </a:p>
        </p:txBody>
      </p:sp>
      <p:sp>
        <p:nvSpPr>
          <p:cNvPr id="14" name="文本框 13"/>
          <p:cNvSpPr txBox="1"/>
          <p:nvPr>
            <p:custDataLst>
              <p:tags r:id="rId12"/>
            </p:custDataLst>
          </p:nvPr>
        </p:nvSpPr>
        <p:spPr>
          <a:xfrm>
            <a:off x="5943862" y="5352233"/>
            <a:ext cx="4322445" cy="783590"/>
          </a:xfrm>
          <a:prstGeom prst="rect">
            <a:avLst/>
          </a:prstGeom>
          <a:noFill/>
        </p:spPr>
        <p:txBody>
          <a:bodyPr wrap="square" rtlCol="0">
            <a:spAutoFit/>
          </a:bodyPr>
          <a:lstStyle/>
          <a:p>
            <a:pPr algn="l" fontAlgn="auto">
              <a:lnSpc>
                <a:spcPct val="150000"/>
              </a:lnSpc>
            </a:pPr>
            <a:r>
              <a:rPr lang="zh-CN" altLang="en-US" dirty="0">
                <a:solidFill>
                  <a:srgbClr val="FF0000"/>
                </a:solidFill>
                <a:latin typeface="方正清刻本悦宋简体" panose="02000000000000000000" charset="-122"/>
                <a:ea typeface="方正清刻本悦宋简体" panose="02000000000000000000" charset="-122"/>
                <a:sym typeface="+mn-ea"/>
              </a:rPr>
              <a:t>算法改进</a:t>
            </a:r>
          </a:p>
          <a:p>
            <a:pPr algn="l" fontAlgn="auto">
              <a:lnSpc>
                <a:spcPct val="150000"/>
              </a:lnSpc>
            </a:pPr>
            <a:endParaRPr lang="zh-CN" altLang="en-US" sz="1200" dirty="0">
              <a:solidFill>
                <a:srgbClr val="FF0000"/>
              </a:solidFill>
              <a:effectLst>
                <a:outerShdw blurRad="38100" dist="19050" dir="2700000" algn="tl" rotWithShape="0">
                  <a:schemeClr val="dk1">
                    <a:alpha val="40000"/>
                  </a:schemeClr>
                </a:outerShdw>
              </a:effectLst>
              <a:latin typeface="方正清刻本悦宋简体" panose="02000000000000000000" charset="-122"/>
              <a:ea typeface="方正清刻本悦宋简体" panose="02000000000000000000"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500"/>
                            </p:stCondLst>
                            <p:childTnLst>
                              <p:par>
                                <p:cTn id="24" presetID="22" presetClass="entr" presetSubtype="1" fill="hold" grpId="1"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wipe(left)">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wipe(left)">
                                      <p:cBhvr>
                                        <p:cTn id="36" dur="500"/>
                                        <p:tgtEl>
                                          <p:spTgt spid="22">
                                            <p:txEl>
                                              <p:pRg st="0" end="0"/>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left)">
                                      <p:cBhvr>
                                        <p:cTn id="39" dur="500"/>
                                        <p:tgtEl>
                                          <p:spTgt spid="2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wipe(left)">
                                      <p:cBhvr>
                                        <p:cTn id="44" dur="500"/>
                                        <p:tgtEl>
                                          <p:spTgt spid="32">
                                            <p:txEl>
                                              <p:pRg st="0" end="0"/>
                                            </p:tx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wipe(left)">
                                      <p:cBhvr>
                                        <p:cTn id="47" dur="500"/>
                                        <p:tgtEl>
                                          <p:spTgt spid="3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7">
                                            <p:txEl>
                                              <p:pRg st="0" end="0"/>
                                            </p:txEl>
                                          </p:spTgt>
                                        </p:tgtEl>
                                        <p:attrNameLst>
                                          <p:attrName>style.visibility</p:attrName>
                                        </p:attrNameLst>
                                      </p:cBhvr>
                                      <p:to>
                                        <p:strVal val="visible"/>
                                      </p:to>
                                    </p:set>
                                    <p:animEffect transition="in" filter="wipe(left)">
                                      <p:cBhvr>
                                        <p:cTn id="55" dur="500"/>
                                        <p:tgtEl>
                                          <p:spTgt spid="37">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
                                            <p:txEl>
                                              <p:pRg st="0" end="0"/>
                                            </p:txEl>
                                          </p:spTgt>
                                        </p:tgtEl>
                                        <p:attrNameLst>
                                          <p:attrName>style.visibility</p:attrName>
                                        </p:attrNameLst>
                                      </p:cBhvr>
                                      <p:to>
                                        <p:strVal val="visible"/>
                                      </p:to>
                                    </p:set>
                                    <p:animEffect transition="in" filter="wipe(left)">
                                      <p:cBhvr>
                                        <p:cTn id="60" dur="500"/>
                                        <p:tgtEl>
                                          <p:spTgt spid="4">
                                            <p:txEl>
                                              <p:pRg st="0" end="0"/>
                                            </p:txEl>
                                          </p:spTgt>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xEl>
                                              <p:pRg st="0" end="0"/>
                                            </p:txEl>
                                          </p:spTgt>
                                        </p:tgtEl>
                                        <p:attrNameLst>
                                          <p:attrName>style.visibility</p:attrName>
                                        </p:attrNameLst>
                                      </p:cBhvr>
                                      <p:to>
                                        <p:strVal val="visible"/>
                                      </p:to>
                                    </p:set>
                                    <p:animEffect transition="in" filter="wipe(left)">
                                      <p:cBhvr>
                                        <p:cTn id="63" dur="500"/>
                                        <p:tgtEl>
                                          <p:spTgt spid="5">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
                                            <p:txEl>
                                              <p:pRg st="0" end="0"/>
                                            </p:txEl>
                                          </p:spTgt>
                                        </p:tgtEl>
                                        <p:attrNameLst>
                                          <p:attrName>style.visibility</p:attrName>
                                        </p:attrNameLst>
                                      </p:cBhvr>
                                      <p:to>
                                        <p:strVal val="visible"/>
                                      </p:to>
                                    </p:set>
                                    <p:animEffect transition="in" filter="wipe(left)">
                                      <p:cBhvr>
                                        <p:cTn id="68"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1" grpId="0"/>
      <p:bldP spid="21" grpId="1"/>
      <p:bldP spid="17" grpId="0" build="p"/>
      <p:bldP spid="22" grpId="0" build="p"/>
      <p:bldP spid="23" grpId="0" uiExpand="1" build="p"/>
      <p:bldP spid="32" grpId="0" build="p"/>
      <p:bldP spid="33" grpId="0" uiExpand="1" build="p"/>
      <p:bldP spid="36" grpId="0" build="p"/>
      <p:bldP spid="37" grpId="0" uiExpand="1" build="p"/>
      <p:bldP spid="4" grpId="0" build="p"/>
      <p:bldP spid="5" grpId="0" uiExpand="1" build="p"/>
      <p:bldP spid="1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0339" y="218015"/>
            <a:ext cx="777229" cy="653541"/>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4072" y="762325"/>
            <a:ext cx="388615" cy="32677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5" y="45331"/>
            <a:ext cx="3204645" cy="626581"/>
          </a:xfrm>
          <a:prstGeom prst="rect">
            <a:avLst/>
          </a:prstGeom>
        </p:spPr>
      </p:pic>
      <p:pic>
        <p:nvPicPr>
          <p:cNvPr id="5" name="图片 4"/>
          <p:cNvPicPr>
            <a:picLocks noChangeAspect="1"/>
          </p:cNvPicPr>
          <p:nvPr/>
        </p:nvPicPr>
        <p:blipFill>
          <a:blip r:embed="rId4"/>
          <a:srcRect t="7808"/>
          <a:stretch>
            <a:fillRect/>
          </a:stretch>
        </p:blipFill>
        <p:spPr>
          <a:xfrm>
            <a:off x="334241" y="838240"/>
            <a:ext cx="8189368" cy="854488"/>
          </a:xfrm>
          <a:prstGeom prst="rect">
            <a:avLst/>
          </a:prstGeom>
        </p:spPr>
      </p:pic>
      <p:sp>
        <p:nvSpPr>
          <p:cNvPr id="6" name="文本框 5"/>
          <p:cNvSpPr txBox="1"/>
          <p:nvPr/>
        </p:nvSpPr>
        <p:spPr>
          <a:xfrm>
            <a:off x="180612" y="1923807"/>
            <a:ext cx="8909269" cy="3158303"/>
          </a:xfrm>
          <a:prstGeom prst="rect">
            <a:avLst/>
          </a:prstGeom>
          <a:noFill/>
        </p:spPr>
        <p:txBody>
          <a:bodyPr wrap="square" rtlCol="0" anchor="t">
            <a:noAutofit/>
          </a:bodyPr>
          <a:lstStyle/>
          <a:p>
            <a:r>
              <a:rPr lang="zh-CN" altLang="en-US" sz="2400" b="1"/>
              <a:t>检查完整匹配</a:t>
            </a:r>
            <a:r>
              <a:rPr lang="zh-CN" altLang="en-US" sz="2800"/>
              <a:t>：</a:t>
            </a:r>
          </a:p>
          <a:p>
            <a:pPr marL="285750" indent="-285750">
              <a:buFont typeface="Arial" panose="020B0604020202020204" pitchFamily="34" charset="0"/>
              <a:buChar char="•"/>
            </a:pPr>
            <a:r>
              <a:rPr lang="zh-CN" altLang="en-US" sz="2400"/>
              <a:t>遍历所有需要排除的字符串（</a:t>
            </a:r>
            <a:r>
              <a:rPr lang="en-US" altLang="zh-CN" sz="2400"/>
              <a:t>f[n[0]+1] </a:t>
            </a:r>
            <a:r>
              <a:rPr lang="zh-CN" altLang="en-US" sz="2400"/>
              <a:t>到</a:t>
            </a:r>
            <a:r>
              <a:rPr lang="en-US" altLang="zh-CN" sz="2400"/>
              <a:t> f[n[0]+n[1]]</a:t>
            </a:r>
            <a:r>
              <a:rPr lang="zh-CN" altLang="en-US" sz="2400"/>
              <a:t>）。</a:t>
            </a:r>
          </a:p>
          <a:p>
            <a:pPr marL="285750" indent="-285750">
              <a:buFont typeface="Arial" panose="020B0604020202020204" pitchFamily="34" charset="0"/>
              <a:buChar char="•"/>
            </a:pPr>
            <a:r>
              <a:rPr lang="zh-CN" altLang="en-US" sz="2400"/>
              <a:t>检查它们的匹配状态：</a:t>
            </a:r>
          </a:p>
          <a:p>
            <a:pPr marL="742950" lvl="1" indent="-285750">
              <a:buFont typeface="Arial" panose="020B0604020202020204" pitchFamily="34" charset="0"/>
              <a:buChar char="•"/>
            </a:pPr>
            <a:r>
              <a:rPr lang="zh-CN" altLang="en-US" sz="2400"/>
              <a:t>如果正则表达式能够完全匹配某个排除字符串（即</a:t>
            </a:r>
            <a:r>
              <a:rPr lang="en-US" altLang="zh-CN" sz="2400"/>
              <a:t> match[len][i][f[i].length()] == 1</a:t>
            </a:r>
            <a:r>
              <a:rPr lang="zh-CN" altLang="en-US" sz="2400">
                <a:sym typeface="+mn-ea"/>
              </a:rPr>
              <a:t>，表示长度为</a:t>
            </a:r>
            <a:r>
              <a:rPr lang="en-US" altLang="zh-CN" sz="2400">
                <a:sym typeface="+mn-ea"/>
              </a:rPr>
              <a:t> len </a:t>
            </a:r>
            <a:r>
              <a:rPr lang="zh-CN" altLang="en-US" sz="2400">
                <a:sym typeface="+mn-ea"/>
              </a:rPr>
              <a:t>的正则表达式匹配到了字符串</a:t>
            </a:r>
            <a:r>
              <a:rPr lang="en-US" altLang="zh-CN" sz="2400">
                <a:sym typeface="+mn-ea"/>
              </a:rPr>
              <a:t> f[i] </a:t>
            </a:r>
            <a:r>
              <a:rPr lang="zh-CN" altLang="en-US" sz="2400">
                <a:sym typeface="+mn-ea"/>
              </a:rPr>
              <a:t>的全部字符</a:t>
            </a:r>
            <a:r>
              <a:rPr lang="zh-CN" altLang="en-US" sz="2400"/>
              <a:t>），返回</a:t>
            </a:r>
            <a:r>
              <a:rPr lang="en-US" altLang="zh-CN" sz="2400"/>
              <a:t> false</a:t>
            </a:r>
            <a:r>
              <a:rPr lang="zh-CN" altLang="en-US" sz="2400"/>
              <a:t>。</a:t>
            </a:r>
          </a:p>
          <a:p>
            <a:pPr marL="742950" lvl="1" indent="-285750">
              <a:buFont typeface="Arial" panose="020B0604020202020204" pitchFamily="34" charset="0"/>
              <a:buChar char="•"/>
            </a:pPr>
            <a:r>
              <a:rPr lang="zh-CN" altLang="en-US" sz="2400"/>
              <a:t>否则，继续检查其他字符串。</a:t>
            </a:r>
          </a:p>
          <a:p>
            <a:pPr marL="742950" lvl="1" indent="-285750">
              <a:buFont typeface="Arial" panose="020B0604020202020204" pitchFamily="34" charset="0"/>
              <a:buChar char="•"/>
            </a:pPr>
            <a:endParaRPr lang="zh-CN" altLang="en-US" sz="2400"/>
          </a:p>
          <a:p>
            <a:pPr marL="742950" lvl="1" indent="-285750">
              <a:buFont typeface="Arial" panose="020B0604020202020204" pitchFamily="34" charset="0"/>
              <a:buChar char="•"/>
            </a:pPr>
            <a:endParaRPr lang="zh-CN" altLang="en-US" sz="2400"/>
          </a:p>
          <a:p>
            <a:pPr lvl="0" indent="0">
              <a:buFont typeface="Arial" panose="020B0604020202020204" pitchFamily="34" charset="0"/>
              <a:buNone/>
            </a:pPr>
            <a:r>
              <a:rPr lang="zh-CN" altLang="en-US" sz="2400" b="1"/>
              <a:t>返回结果：</a:t>
            </a:r>
          </a:p>
          <a:p>
            <a:pPr marL="285750" lvl="0" indent="-285750">
              <a:buFont typeface="Arial" panose="020B0604020202020204" pitchFamily="34" charset="0"/>
              <a:buChar char="•"/>
            </a:pPr>
            <a:r>
              <a:rPr lang="zh-CN" altLang="en-US" sz="2400"/>
              <a:t>如果没有任何非操作文件名字符能够完全匹配当前正则表达式，则表明当前正则表达式并无错误，可返回</a:t>
            </a:r>
            <a:r>
              <a:rPr lang="en-US" altLang="zh-CN" sz="2400"/>
              <a:t> true</a:t>
            </a:r>
            <a:r>
              <a:rPr lang="zh-CN" altLang="en-US" sz="2400"/>
              <a:t>。</a:t>
            </a: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6" name="矩形 5"/>
          <p:cNvSpPr/>
          <p:nvPr/>
        </p:nvSpPr>
        <p:spPr>
          <a:xfrm>
            <a:off x="1589" y="2888939"/>
            <a:ext cx="12192000" cy="6000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TextBox 3"/>
          <p:cNvSpPr txBox="1"/>
          <p:nvPr/>
        </p:nvSpPr>
        <p:spPr>
          <a:xfrm>
            <a:off x="36914" y="-1911593"/>
            <a:ext cx="4708981" cy="10761980"/>
          </a:xfrm>
          <a:prstGeom prst="rect">
            <a:avLst/>
          </a:prstGeom>
          <a:noFill/>
          <a:effectLst>
            <a:outerShdw blurRad="165100" dist="76200" dir="1200000" algn="tl" rotWithShape="0">
              <a:prstClr val="black">
                <a:alpha val="10000"/>
              </a:prstClr>
            </a:outerShdw>
          </a:effectLst>
        </p:spPr>
        <p:txBody>
          <a:bodyPr wrap="square" rtlCol="0">
            <a:spAutoFit/>
          </a:bodyPr>
          <a:lstStyle/>
          <a:p>
            <a:r>
              <a:rPr lang="en-US" altLang="zh-CN" sz="69335">
                <a:solidFill>
                  <a:schemeClr val="bg1"/>
                </a:solidFill>
                <a:latin typeface="+mj-lt"/>
              </a:rPr>
              <a:t>5</a:t>
            </a:r>
          </a:p>
        </p:txBody>
      </p:sp>
      <p:sp>
        <p:nvSpPr>
          <p:cNvPr id="5" name="矩形 4"/>
          <p:cNvSpPr/>
          <p:nvPr/>
        </p:nvSpPr>
        <p:spPr>
          <a:xfrm>
            <a:off x="4773706" y="2873453"/>
            <a:ext cx="6904501" cy="583565"/>
          </a:xfrm>
          <a:prstGeom prst="rect">
            <a:avLst/>
          </a:prstGeom>
        </p:spPr>
        <p:txBody>
          <a:bodyPr wrap="square">
            <a:spAutoFit/>
          </a:bodyPr>
          <a:lstStyle/>
          <a:p>
            <a:pPr algn="r"/>
            <a:endParaRPr lang="en-US" altLang="zh-CN" sz="3200">
              <a:solidFill>
                <a:schemeClr val="bg1"/>
              </a:solidFill>
            </a:endParaRPr>
          </a:p>
        </p:txBody>
      </p:sp>
      <p:sp>
        <p:nvSpPr>
          <p:cNvPr id="3" name="矩形 2"/>
          <p:cNvSpPr/>
          <p:nvPr/>
        </p:nvSpPr>
        <p:spPr>
          <a:xfrm>
            <a:off x="8373033" y="1863019"/>
            <a:ext cx="3305175" cy="993775"/>
          </a:xfrm>
          <a:prstGeom prst="rect">
            <a:avLst/>
          </a:prstGeom>
        </p:spPr>
        <p:txBody>
          <a:bodyPr wrap="none">
            <a:spAutoFit/>
          </a:bodyPr>
          <a:lstStyle/>
          <a:p>
            <a:pPr lvl="0" algn="r"/>
            <a:r>
              <a:rPr lang="en-US" altLang="zh-CN" sz="5865">
                <a:solidFill>
                  <a:schemeClr val="bg1"/>
                </a:solidFill>
                <a:latin typeface="Impact" panose="020B0806030902050204"/>
              </a:rPr>
              <a:t>PART FOUR</a:t>
            </a:r>
            <a:endParaRPr lang="zh-CN" altLang="en-US" sz="5865">
              <a:solidFill>
                <a:schemeClr val="bg1"/>
              </a:solidFill>
              <a:latin typeface="Impact" panose="020B0806030902050204"/>
            </a:endParaRPr>
          </a:p>
        </p:txBody>
      </p:sp>
      <p:pic>
        <p:nvPicPr>
          <p:cNvPr id="2" name="图片 1" descr="封面-白色"/>
          <p:cNvPicPr>
            <a:picLocks noChangeAspect="1"/>
          </p:cNvPicPr>
          <p:nvPr/>
        </p:nvPicPr>
        <p:blipFill>
          <a:blip r:embed="rId3"/>
          <a:srcRect t="29233" r="73144" b="27203"/>
          <a:stretch>
            <a:fillRect/>
          </a:stretch>
        </p:blipFill>
        <p:spPr>
          <a:xfrm>
            <a:off x="8882274" y="4405207"/>
            <a:ext cx="3601720" cy="2452793"/>
          </a:xfrm>
          <a:prstGeom prst="rect">
            <a:avLst/>
          </a:prstGeom>
        </p:spPr>
      </p:pic>
      <p:sp>
        <p:nvSpPr>
          <p:cNvPr id="8" name="矩形 7"/>
          <p:cNvSpPr/>
          <p:nvPr/>
        </p:nvSpPr>
        <p:spPr>
          <a:xfrm>
            <a:off x="5024774" y="3554175"/>
            <a:ext cx="6960773" cy="430530"/>
          </a:xfrm>
          <a:prstGeom prst="rect">
            <a:avLst/>
          </a:prstGeom>
        </p:spPr>
        <p:txBody>
          <a:bodyPr wrap="square">
            <a:spAutoFit/>
          </a:bodyPr>
          <a:lstStyle/>
          <a:p>
            <a:pPr algn="r">
              <a:lnSpc>
                <a:spcPct val="150000"/>
              </a:lnSpc>
            </a:pPr>
            <a:endParaRPr lang="zh-CN" altLang="en-US" sz="1465">
              <a:solidFill>
                <a:schemeClr val="bg1"/>
              </a:solidFill>
              <a:latin typeface="+mn-ea"/>
            </a:endParaRPr>
          </a:p>
        </p:txBody>
      </p:sp>
      <p:sp>
        <p:nvSpPr>
          <p:cNvPr id="7" name="文本框 6"/>
          <p:cNvSpPr txBox="1"/>
          <p:nvPr>
            <p:custDataLst>
              <p:tags r:id="rId1"/>
            </p:custDataLst>
          </p:nvPr>
        </p:nvSpPr>
        <p:spPr>
          <a:xfrm>
            <a:off x="9410065" y="2925445"/>
            <a:ext cx="2244090" cy="521970"/>
          </a:xfrm>
          <a:prstGeom prst="rect">
            <a:avLst/>
          </a:prstGeom>
          <a:noFill/>
        </p:spPr>
        <p:txBody>
          <a:bodyPr wrap="square" rtlCol="0">
            <a:spAutoFit/>
          </a:bodyPr>
          <a:lstStyle/>
          <a:p>
            <a:r>
              <a:rPr lang="en-US" altLang="zh-CN" sz="2800" noProof="0">
                <a:ln>
                  <a:noFill/>
                </a:ln>
                <a:solidFill>
                  <a:prstClr val="white"/>
                </a:solidFill>
                <a:effectLst/>
                <a:uLnTx/>
                <a:uFillTx/>
                <a:latin typeface="Impact" panose="020B0806030902050204"/>
                <a:ea typeface="微软雅黑" panose="020B0503020204020204" pitchFamily="34" charset="-122"/>
              </a:rPr>
              <a:t>check[]</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Administrator\Desktop\7.png7"/>
          <p:cNvPicPr>
            <a:picLocks noChangeAspect="1"/>
          </p:cNvPicPr>
          <p:nvPr/>
        </p:nvPicPr>
        <p:blipFill>
          <a:blip r:embed="rId2">
            <a:lum bright="30000" contrast="-6000"/>
          </a:blip>
          <a:srcRect/>
          <a:stretch>
            <a:fillRect/>
          </a:stretch>
        </p:blipFill>
        <p:spPr>
          <a:xfrm>
            <a:off x="-396346" y="4454314"/>
            <a:ext cx="4350173" cy="3075093"/>
          </a:xfrm>
          <a:prstGeom prst="rect">
            <a:avLst/>
          </a:prstGeom>
        </p:spPr>
      </p:pic>
      <p:pic>
        <p:nvPicPr>
          <p:cNvPr id="2" name="图片 1" descr="校徽-1"/>
          <p:cNvPicPr>
            <a:picLocks noChangeAspect="1"/>
          </p:cNvPicPr>
          <p:nvPr/>
        </p:nvPicPr>
        <p:blipFill>
          <a:blip r:embed="rId3">
            <a:grayscl/>
            <a:lum bright="24000"/>
          </a:blip>
          <a:stretch>
            <a:fillRect/>
          </a:stretch>
        </p:blipFill>
        <p:spPr>
          <a:xfrm>
            <a:off x="10536661" y="104141"/>
            <a:ext cx="1413087" cy="469900"/>
          </a:xfrm>
          <a:prstGeom prst="rect">
            <a:avLst/>
          </a:prstGeom>
        </p:spPr>
      </p:pic>
      <p:sp>
        <p:nvSpPr>
          <p:cNvPr id="4" name="文本框 3"/>
          <p:cNvSpPr txBox="1"/>
          <p:nvPr/>
        </p:nvSpPr>
        <p:spPr>
          <a:xfrm>
            <a:off x="817001" y="452670"/>
            <a:ext cx="3360373" cy="461665"/>
          </a:xfrm>
          <a:prstGeom prst="rect">
            <a:avLst/>
          </a:prstGeom>
          <a:noFill/>
        </p:spPr>
        <p:txBody>
          <a:bodyPr wrap="square" rtlCol="0">
            <a:spAutoFit/>
          </a:bodyPr>
          <a:lstStyle/>
          <a:p>
            <a:r>
              <a:rPr kumimoji="1" lang="en-US" altLang="zh-CN" sz="2400" dirty="0">
                <a:solidFill>
                  <a:srgbClr val="1A7BAE"/>
                </a:solidFill>
              </a:rPr>
              <a:t>check</a:t>
            </a:r>
            <a:r>
              <a:rPr kumimoji="1" lang="zh-CN" altLang="en-US" sz="2400" dirty="0">
                <a:solidFill>
                  <a:srgbClr val="1A7BAE"/>
                </a:solidFill>
              </a:rPr>
              <a:t>函数</a:t>
            </a:r>
          </a:p>
        </p:txBody>
      </p:sp>
      <p:sp>
        <p:nvSpPr>
          <p:cNvPr id="5" name="文本框 4"/>
          <p:cNvSpPr txBox="1"/>
          <p:nvPr/>
        </p:nvSpPr>
        <p:spPr>
          <a:xfrm>
            <a:off x="6398904" y="1604798"/>
            <a:ext cx="5765131" cy="3334887"/>
          </a:xfrm>
          <a:prstGeom prst="rect">
            <a:avLst/>
          </a:prstGeom>
          <a:noFill/>
        </p:spPr>
        <p:txBody>
          <a:bodyPr wrap="square" rtlCol="0">
            <a:spAutoFit/>
          </a:bodyPr>
          <a:lstStyle/>
          <a:p>
            <a:r>
              <a:rPr kumimoji="1" lang="zh-CN" altLang="en-US" sz="1865" b="1" dirty="0">
                <a:latin typeface="Times New Roman" panose="02020603050405020304" charset="0"/>
                <a:ea typeface="楷体" panose="02010609060101010101" charset="-122"/>
                <a:cs typeface="Times New Roman" panose="02020603050405020304" charset="0"/>
              </a:rPr>
              <a:t>函数核心功能：</a:t>
            </a:r>
          </a:p>
          <a:p>
            <a:r>
              <a:rPr kumimoji="1" lang="zh-CN" altLang="en-US" sz="1865" dirty="0">
                <a:latin typeface="Times New Roman" panose="02020603050405020304" charset="0"/>
                <a:ea typeface="楷体" panose="02010609060101010101" charset="-122"/>
                <a:cs typeface="Times New Roman" panose="02020603050405020304" charset="0"/>
              </a:rPr>
              <a:t>该函数用于逐步扩展模式字符串的长度（</a:t>
            </a:r>
            <a:r>
              <a:rPr kumimoji="1" lang="en-GB" altLang="zh-CN" sz="1865" dirty="0" err="1">
                <a:latin typeface="Times New Roman" panose="02020603050405020304" charset="0"/>
                <a:ea typeface="楷体" panose="02010609060101010101" charset="-122"/>
                <a:cs typeface="Times New Roman" panose="02020603050405020304" charset="0"/>
              </a:rPr>
              <a:t>len</a:t>
            </a:r>
            <a:r>
              <a:rPr kumimoji="1" lang="zh-CN" altLang="en-GB" sz="1865" dirty="0">
                <a:latin typeface="Times New Roman" panose="02020603050405020304" charset="0"/>
                <a:ea typeface="楷体" panose="02010609060101010101" charset="-122"/>
                <a:cs typeface="Times New Roman" panose="02020603050405020304" charset="0"/>
              </a:rPr>
              <a:t>），</a:t>
            </a:r>
            <a:r>
              <a:rPr kumimoji="1" lang="zh-CN" altLang="en-US" sz="1865" dirty="0">
                <a:latin typeface="Times New Roman" panose="02020603050405020304" charset="0"/>
                <a:ea typeface="楷体" panose="02010609060101010101" charset="-122"/>
                <a:cs typeface="Times New Roman" panose="02020603050405020304" charset="0"/>
              </a:rPr>
              <a:t>并尝试匹配目标字符串数组 </a:t>
            </a:r>
            <a:r>
              <a:rPr kumimoji="1" lang="en-GB" altLang="zh-CN" sz="1865" dirty="0">
                <a:latin typeface="Times New Roman" panose="02020603050405020304" charset="0"/>
                <a:ea typeface="楷体" panose="02010609060101010101" charset="-122"/>
                <a:cs typeface="Times New Roman" panose="02020603050405020304" charset="0"/>
              </a:rPr>
              <a:t>f</a:t>
            </a:r>
            <a:r>
              <a:rPr kumimoji="1" lang="zh-CN" altLang="en-GB" sz="1865" dirty="0">
                <a:latin typeface="Times New Roman" panose="02020603050405020304" charset="0"/>
                <a:ea typeface="楷体" panose="02010609060101010101" charset="-122"/>
                <a:cs typeface="Times New Roman" panose="02020603050405020304" charset="0"/>
              </a:rPr>
              <a:t>。</a:t>
            </a:r>
            <a:r>
              <a:rPr kumimoji="1" lang="zh-CN" altLang="en-US" sz="1865" dirty="0">
                <a:latin typeface="Times New Roman" panose="02020603050405020304" charset="0"/>
                <a:ea typeface="楷体" panose="02010609060101010101" charset="-122"/>
                <a:cs typeface="Times New Roman" panose="02020603050405020304" charset="0"/>
              </a:rPr>
              <a:t>通过动态规划的方法，逐步记录匹配状态，判断当前模式是否能满足特定匹配条件。</a:t>
            </a:r>
          </a:p>
          <a:p>
            <a:endParaRPr kumimoji="1" lang="zh-CN" altLang="en-US" sz="1865" dirty="0">
              <a:latin typeface="Times New Roman" panose="02020603050405020304" charset="0"/>
              <a:ea typeface="楷体" panose="02010609060101010101" charset="-122"/>
              <a:cs typeface="Times New Roman" panose="02020603050405020304" charset="0"/>
            </a:endParaRPr>
          </a:p>
          <a:p>
            <a:r>
              <a:rPr kumimoji="1" lang="zh-CN" altLang="en-US" sz="1865" b="1" dirty="0">
                <a:latin typeface="Times New Roman" panose="02020603050405020304" charset="0"/>
                <a:ea typeface="楷体" panose="02010609060101010101" charset="-122"/>
                <a:cs typeface="Times New Roman" panose="02020603050405020304" charset="0"/>
              </a:rPr>
              <a:t>输出结果：</a:t>
            </a:r>
          </a:p>
          <a:p>
            <a:pPr marL="381000" indent="-381000">
              <a:buFont typeface="Arial" panose="020B0604020202020204" pitchFamily="34" charset="0"/>
              <a:buChar char="•"/>
            </a:pPr>
            <a:r>
              <a:rPr kumimoji="1" lang="zh-CN" altLang="en-US" sz="1865" dirty="0">
                <a:latin typeface="Times New Roman" panose="02020603050405020304" charset="0"/>
                <a:ea typeface="楷体" panose="02010609060101010101" charset="-122"/>
                <a:cs typeface="Times New Roman" panose="02020603050405020304" charset="0"/>
              </a:rPr>
              <a:t>返回 </a:t>
            </a:r>
            <a:r>
              <a:rPr kumimoji="1" lang="en-US" altLang="zh-CN" sz="1865" dirty="0">
                <a:latin typeface="Times New Roman" panose="02020603050405020304" charset="0"/>
                <a:ea typeface="楷体" panose="02010609060101010101" charset="-122"/>
                <a:cs typeface="Times New Roman" panose="02020603050405020304" charset="0"/>
              </a:rPr>
              <a:t>1</a:t>
            </a:r>
            <a:r>
              <a:rPr kumimoji="1" lang="zh-CN" altLang="en-US" sz="1865" dirty="0">
                <a:latin typeface="Times New Roman" panose="02020603050405020304" charset="0"/>
                <a:ea typeface="楷体" panose="02010609060101010101" charset="-122"/>
                <a:cs typeface="Times New Roman" panose="02020603050405020304" charset="0"/>
              </a:rPr>
              <a:t>：当前模式能够匹配足够数量的目标字符串，满足设定条件。</a:t>
            </a:r>
          </a:p>
          <a:p>
            <a:pPr marL="381000" indent="-381000">
              <a:buFont typeface="Arial" panose="020B0604020202020204" pitchFamily="34" charset="0"/>
              <a:buChar char="•"/>
            </a:pPr>
            <a:r>
              <a:rPr kumimoji="1" lang="zh-CN" altLang="en-US" sz="1865" dirty="0">
                <a:latin typeface="Times New Roman" panose="02020603050405020304" charset="0"/>
                <a:ea typeface="楷体" panose="02010609060101010101" charset="-122"/>
                <a:cs typeface="Times New Roman" panose="02020603050405020304" charset="0"/>
              </a:rPr>
              <a:t>返回 </a:t>
            </a:r>
            <a:r>
              <a:rPr kumimoji="1" lang="en-US" altLang="zh-CN" sz="1865" dirty="0">
                <a:latin typeface="Times New Roman" panose="02020603050405020304" charset="0"/>
                <a:ea typeface="楷体" panose="02010609060101010101" charset="-122"/>
                <a:cs typeface="Times New Roman" panose="02020603050405020304" charset="0"/>
              </a:rPr>
              <a:t>0</a:t>
            </a:r>
            <a:r>
              <a:rPr kumimoji="1" lang="zh-CN" altLang="en-US" sz="1865" dirty="0">
                <a:latin typeface="Times New Roman" panose="02020603050405020304" charset="0"/>
                <a:ea typeface="楷体" panose="02010609060101010101" charset="-122"/>
                <a:cs typeface="Times New Roman" panose="02020603050405020304" charset="0"/>
              </a:rPr>
              <a:t>：当前模式不满足匹配条件。</a:t>
            </a:r>
          </a:p>
          <a:p>
            <a:endParaRPr kumimoji="1" lang="zh-CN" altLang="en-US" sz="2400" dirty="0"/>
          </a:p>
        </p:txBody>
      </p:sp>
      <p:pic>
        <p:nvPicPr>
          <p:cNvPr id="8" name="图片 7"/>
          <p:cNvPicPr>
            <a:picLocks noChangeAspect="1"/>
          </p:cNvPicPr>
          <p:nvPr/>
        </p:nvPicPr>
        <p:blipFill>
          <a:blip r:embed="rId4"/>
          <a:stretch>
            <a:fillRect/>
          </a:stretch>
        </p:blipFill>
        <p:spPr>
          <a:xfrm>
            <a:off x="913012" y="1010411"/>
            <a:ext cx="3737884" cy="5061181"/>
          </a:xfrm>
          <a:prstGeom prst="rect">
            <a:avLst/>
          </a:prstGeom>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Administrator\Desktop\7.png7"/>
          <p:cNvPicPr>
            <a:picLocks noChangeAspect="1"/>
          </p:cNvPicPr>
          <p:nvPr/>
        </p:nvPicPr>
        <p:blipFill>
          <a:blip r:embed="rId2">
            <a:lum bright="30000" contrast="-6000"/>
          </a:blip>
          <a:srcRect/>
          <a:stretch>
            <a:fillRect/>
          </a:stretch>
        </p:blipFill>
        <p:spPr>
          <a:xfrm>
            <a:off x="-396346" y="4454314"/>
            <a:ext cx="4350173" cy="3075093"/>
          </a:xfrm>
          <a:prstGeom prst="rect">
            <a:avLst/>
          </a:prstGeom>
        </p:spPr>
      </p:pic>
      <p:pic>
        <p:nvPicPr>
          <p:cNvPr id="2" name="图片 1" descr="校徽-1"/>
          <p:cNvPicPr>
            <a:picLocks noChangeAspect="1"/>
          </p:cNvPicPr>
          <p:nvPr/>
        </p:nvPicPr>
        <p:blipFill>
          <a:blip r:embed="rId3">
            <a:grayscl/>
            <a:lum bright="24000"/>
          </a:blip>
          <a:stretch>
            <a:fillRect/>
          </a:stretch>
        </p:blipFill>
        <p:spPr>
          <a:xfrm>
            <a:off x="10536661" y="104141"/>
            <a:ext cx="1413087" cy="469900"/>
          </a:xfrm>
          <a:prstGeom prst="rect">
            <a:avLst/>
          </a:prstGeom>
        </p:spPr>
      </p:pic>
      <p:sp>
        <p:nvSpPr>
          <p:cNvPr id="4" name="文本框 3"/>
          <p:cNvSpPr txBox="1"/>
          <p:nvPr/>
        </p:nvSpPr>
        <p:spPr>
          <a:xfrm>
            <a:off x="817001" y="452670"/>
            <a:ext cx="3360373" cy="461665"/>
          </a:xfrm>
          <a:prstGeom prst="rect">
            <a:avLst/>
          </a:prstGeom>
          <a:noFill/>
        </p:spPr>
        <p:txBody>
          <a:bodyPr wrap="square" rtlCol="0">
            <a:spAutoFit/>
          </a:bodyPr>
          <a:lstStyle/>
          <a:p>
            <a:r>
              <a:rPr kumimoji="1" lang="zh-CN" altLang="en-US" sz="2400" dirty="0">
                <a:solidFill>
                  <a:srgbClr val="1A7BAE"/>
                </a:solidFill>
              </a:rPr>
              <a:t>初始化匹配状态</a:t>
            </a:r>
          </a:p>
        </p:txBody>
      </p:sp>
      <p:pic>
        <p:nvPicPr>
          <p:cNvPr id="5" name="图片 4"/>
          <p:cNvPicPr>
            <a:picLocks noChangeAspect="1"/>
          </p:cNvPicPr>
          <p:nvPr/>
        </p:nvPicPr>
        <p:blipFill>
          <a:blip r:embed="rId4"/>
          <a:stretch>
            <a:fillRect/>
          </a:stretch>
        </p:blipFill>
        <p:spPr>
          <a:xfrm>
            <a:off x="817001" y="2214808"/>
            <a:ext cx="4800533" cy="1214192"/>
          </a:xfrm>
          <a:prstGeom prst="rect">
            <a:avLst/>
          </a:prstGeom>
        </p:spPr>
      </p:pic>
      <p:sp>
        <p:nvSpPr>
          <p:cNvPr id="6" name="文本框 5"/>
          <p:cNvSpPr txBox="1"/>
          <p:nvPr/>
        </p:nvSpPr>
        <p:spPr>
          <a:xfrm>
            <a:off x="6673651" y="1316766"/>
            <a:ext cx="5276096" cy="3817007"/>
          </a:xfrm>
          <a:prstGeom prst="rect">
            <a:avLst/>
          </a:prstGeom>
          <a:noFill/>
        </p:spPr>
        <p:txBody>
          <a:bodyPr wrap="square" rtlCol="0">
            <a:spAutoFit/>
          </a:bodyPr>
          <a:lstStyle/>
          <a:p>
            <a:pPr>
              <a:spcBef>
                <a:spcPts val="1200"/>
              </a:spcBef>
            </a:pPr>
            <a:r>
              <a:rPr lang="zh-CN" altLang="en-US" sz="1865" b="1" dirty="0">
                <a:solidFill>
                  <a:srgbClr val="0E0E0E"/>
                </a:solidFill>
                <a:latin typeface="Times New Roman" panose="02020603050405020304" charset="0"/>
                <a:ea typeface="楷体" panose="02010609060101010101" charset="-122"/>
                <a:cs typeface="Times New Roman" panose="02020603050405020304" charset="0"/>
              </a:rPr>
              <a:t>目的</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a:t>
            </a:r>
          </a:p>
          <a:p>
            <a:pPr>
              <a:spcBef>
                <a:spcPts val="1200"/>
              </a:spcBef>
            </a:pPr>
            <a:r>
              <a:rPr lang="en-US" altLang="zh-CN" sz="1865" dirty="0">
                <a:solidFill>
                  <a:srgbClr val="0E0E0E"/>
                </a:solidFill>
                <a:latin typeface="Times New Roman" panose="02020603050405020304" charset="0"/>
                <a:ea typeface="楷体" panose="02010609060101010101" charset="-122"/>
                <a:cs typeface="Times New Roman" panose="02020603050405020304" charset="0"/>
              </a:rPr>
              <a:t>1. </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初始化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match[</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i</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 </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为全 </a:t>
            </a:r>
            <a:r>
              <a:rPr lang="en-US" altLang="zh-CN" sz="1865" dirty="0">
                <a:solidFill>
                  <a:srgbClr val="0E0E0E"/>
                </a:solidFill>
                <a:latin typeface="Times New Roman" panose="02020603050405020304" charset="0"/>
                <a:ea typeface="楷体" panose="02010609060101010101" charset="-122"/>
                <a:cs typeface="Times New Roman" panose="02020603050405020304" charset="0"/>
              </a:rPr>
              <a:t>0</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，表示当前长度 </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 </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的模式尚未匹配任何目标字符串。</a:t>
            </a:r>
          </a:p>
          <a:p>
            <a:pPr>
              <a:spcBef>
                <a:spcPts val="1200"/>
              </a:spcBef>
            </a:pPr>
            <a:r>
              <a:rPr lang="en-US" altLang="zh-CN" sz="1865" dirty="0">
                <a:solidFill>
                  <a:srgbClr val="0E0E0E"/>
                </a:solidFill>
                <a:latin typeface="Times New Roman" panose="02020603050405020304" charset="0"/>
                <a:ea typeface="楷体" panose="02010609060101010101" charset="-122"/>
                <a:cs typeface="Times New Roman" panose="02020603050405020304" charset="0"/>
              </a:rPr>
              <a:t>2. </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如果模式字符串的第一个字符是通配符 ，则允许匹配空字符串（</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match[</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i</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][0] = 1</a:t>
            </a:r>
            <a:r>
              <a:rPr lang="zh-CN" altLang="en-GB" sz="1865" dirty="0">
                <a:solidFill>
                  <a:srgbClr val="0E0E0E"/>
                </a:solidFill>
                <a:latin typeface="Times New Roman" panose="02020603050405020304" charset="0"/>
                <a:ea typeface="楷体" panose="02010609060101010101" charset="-122"/>
                <a:cs typeface="Times New Roman" panose="02020603050405020304" charset="0"/>
              </a:rPr>
              <a:t>）。</a:t>
            </a:r>
            <a:endParaRPr lang="en-US" altLang="zh-CN" sz="1865" dirty="0">
              <a:solidFill>
                <a:srgbClr val="0E0E0E"/>
              </a:solidFill>
              <a:latin typeface="Times New Roman" panose="02020603050405020304" charset="0"/>
              <a:ea typeface="楷体" panose="02010609060101010101" charset="-122"/>
              <a:cs typeface="Times New Roman" panose="02020603050405020304" charset="0"/>
            </a:endParaRPr>
          </a:p>
          <a:p>
            <a:pPr>
              <a:spcBef>
                <a:spcPts val="1200"/>
              </a:spcBef>
            </a:pPr>
            <a:endParaRPr lang="zh-CN" altLang="en-GB" sz="1865" dirty="0">
              <a:solidFill>
                <a:srgbClr val="0E0E0E"/>
              </a:solidFill>
              <a:latin typeface="Times New Roman" panose="02020603050405020304" charset="0"/>
              <a:ea typeface="楷体" panose="02010609060101010101" charset="-122"/>
              <a:cs typeface="Times New Roman" panose="02020603050405020304" charset="0"/>
            </a:endParaRPr>
          </a:p>
          <a:p>
            <a:pPr>
              <a:spcBef>
                <a:spcPts val="1200"/>
              </a:spcBef>
            </a:pPr>
            <a:r>
              <a:rPr lang="zh-CN" altLang="en-US" sz="1865" b="1" dirty="0">
                <a:solidFill>
                  <a:srgbClr val="0E0E0E"/>
                </a:solidFill>
                <a:latin typeface="Times New Roman" panose="02020603050405020304" charset="0"/>
                <a:ea typeface="楷体" panose="02010609060101010101" charset="-122"/>
                <a:cs typeface="Times New Roman" panose="02020603050405020304" charset="0"/>
              </a:rPr>
              <a:t>功能</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a:t>
            </a:r>
          </a:p>
          <a:p>
            <a:pPr>
              <a:spcBef>
                <a:spcPts val="1200"/>
              </a:spcBef>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为每个目标字符串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f[</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i</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 </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初始化匹配状态，为接下来的匹配计算做准备。</a:t>
            </a:r>
          </a:p>
          <a:p>
            <a:endParaRPr kumimoji="1" lang="zh-CN" altLang="en-US" sz="2400" dirty="0"/>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Administrator\Desktop\7.png7"/>
          <p:cNvPicPr>
            <a:picLocks noChangeAspect="1"/>
          </p:cNvPicPr>
          <p:nvPr/>
        </p:nvPicPr>
        <p:blipFill>
          <a:blip r:embed="rId2">
            <a:lum bright="30000" contrast="-6000"/>
          </a:blip>
          <a:srcRect/>
          <a:stretch>
            <a:fillRect/>
          </a:stretch>
        </p:blipFill>
        <p:spPr>
          <a:xfrm>
            <a:off x="-396346" y="4454314"/>
            <a:ext cx="4350173" cy="3075093"/>
          </a:xfrm>
          <a:prstGeom prst="rect">
            <a:avLst/>
          </a:prstGeom>
        </p:spPr>
      </p:pic>
      <p:pic>
        <p:nvPicPr>
          <p:cNvPr id="2" name="图片 1" descr="校徽-1"/>
          <p:cNvPicPr>
            <a:picLocks noChangeAspect="1"/>
          </p:cNvPicPr>
          <p:nvPr/>
        </p:nvPicPr>
        <p:blipFill>
          <a:blip r:embed="rId3">
            <a:grayscl/>
            <a:lum bright="24000"/>
          </a:blip>
          <a:stretch>
            <a:fillRect/>
          </a:stretch>
        </p:blipFill>
        <p:spPr>
          <a:xfrm>
            <a:off x="10536661" y="104141"/>
            <a:ext cx="1413087" cy="469900"/>
          </a:xfrm>
          <a:prstGeom prst="rect">
            <a:avLst/>
          </a:prstGeom>
        </p:spPr>
      </p:pic>
      <p:sp>
        <p:nvSpPr>
          <p:cNvPr id="4" name="文本框 3"/>
          <p:cNvSpPr txBox="1"/>
          <p:nvPr/>
        </p:nvSpPr>
        <p:spPr>
          <a:xfrm>
            <a:off x="817001" y="452670"/>
            <a:ext cx="3360373" cy="461665"/>
          </a:xfrm>
          <a:prstGeom prst="rect">
            <a:avLst/>
          </a:prstGeom>
          <a:noFill/>
        </p:spPr>
        <p:txBody>
          <a:bodyPr wrap="square" rtlCol="0">
            <a:spAutoFit/>
          </a:bodyPr>
          <a:lstStyle/>
          <a:p>
            <a:r>
              <a:rPr kumimoji="1" lang="zh-CN" altLang="en-US" sz="2400" dirty="0">
                <a:solidFill>
                  <a:srgbClr val="1A7BAE"/>
                </a:solidFill>
              </a:rPr>
              <a:t>字符匹配规则</a:t>
            </a:r>
          </a:p>
        </p:txBody>
      </p:sp>
      <p:pic>
        <p:nvPicPr>
          <p:cNvPr id="5" name="图片 4"/>
          <p:cNvPicPr>
            <a:picLocks noChangeAspect="1"/>
          </p:cNvPicPr>
          <p:nvPr/>
        </p:nvPicPr>
        <p:blipFill>
          <a:blip r:embed="rId4"/>
          <a:stretch>
            <a:fillRect/>
          </a:stretch>
        </p:blipFill>
        <p:spPr>
          <a:xfrm>
            <a:off x="817000" y="1703494"/>
            <a:ext cx="4400720" cy="3075093"/>
          </a:xfrm>
          <a:prstGeom prst="rect">
            <a:avLst/>
          </a:prstGeom>
        </p:spPr>
      </p:pic>
      <p:sp>
        <p:nvSpPr>
          <p:cNvPr id="7" name="文本框 6"/>
          <p:cNvSpPr txBox="1"/>
          <p:nvPr/>
        </p:nvSpPr>
        <p:spPr>
          <a:xfrm>
            <a:off x="5713544" y="674752"/>
            <a:ext cx="6579288" cy="6156494"/>
          </a:xfrm>
          <a:prstGeom prst="rect">
            <a:avLst/>
          </a:prstGeom>
          <a:noFill/>
        </p:spPr>
        <p:txBody>
          <a:bodyPr wrap="square" rtlCol="0">
            <a:spAutoFit/>
          </a:bodyPr>
          <a:lstStyle/>
          <a:p>
            <a:pPr>
              <a:spcBef>
                <a:spcPts val="1200"/>
              </a:spcBef>
            </a:pPr>
            <a:r>
              <a:rPr lang="zh-CN" altLang="en-US" sz="1865" b="1" dirty="0">
                <a:solidFill>
                  <a:srgbClr val="0E0E0E"/>
                </a:solidFill>
                <a:latin typeface="Times New Roman" panose="02020603050405020304" charset="0"/>
                <a:ea typeface="楷体" panose="02010609060101010101" charset="-122"/>
                <a:cs typeface="Times New Roman" panose="02020603050405020304" charset="0"/>
              </a:rPr>
              <a:t>功能</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a:t>
            </a:r>
          </a:p>
          <a:p>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根据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s[</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 </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的不同类型（通配符或普通字符），更新匹配状态：</a:t>
            </a:r>
          </a:p>
          <a:p>
            <a:pPr>
              <a:spcBef>
                <a:spcPts val="1200"/>
              </a:spcBef>
            </a:pPr>
            <a:r>
              <a:rPr lang="zh-CN" altLang="en-US" sz="1865" b="1" dirty="0">
                <a:solidFill>
                  <a:srgbClr val="0E0E0E"/>
                </a:solidFill>
                <a:latin typeface="Times New Roman" panose="02020603050405020304" charset="0"/>
                <a:ea typeface="楷体" panose="02010609060101010101" charset="-122"/>
                <a:cs typeface="Times New Roman" panose="02020603050405020304" charset="0"/>
              </a:rPr>
              <a:t>（星号通配符）</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a:t>
            </a:r>
          </a:p>
          <a:p>
            <a:pPr marL="457200" indent="-457200">
              <a:spcBef>
                <a:spcPts val="1200"/>
              </a:spcBef>
              <a:buFont typeface="+mj-lt"/>
              <a:buAutoNum type="arabicPeriod"/>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可以匹配任意数量的字符，包括 </a:t>
            </a:r>
            <a:r>
              <a:rPr lang="en-US" altLang="zh-CN" sz="1865" dirty="0">
                <a:solidFill>
                  <a:srgbClr val="0E0E0E"/>
                </a:solidFill>
                <a:latin typeface="Times New Roman" panose="02020603050405020304" charset="0"/>
                <a:ea typeface="楷体" panose="02010609060101010101" charset="-122"/>
                <a:cs typeface="Times New Roman" panose="02020603050405020304" charset="0"/>
              </a:rPr>
              <a:t>0 </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个字符。</a:t>
            </a:r>
          </a:p>
          <a:p>
            <a:pPr marL="457200" indent="-457200">
              <a:spcBef>
                <a:spcPts val="1200"/>
              </a:spcBef>
              <a:buFont typeface="+mj-lt"/>
              <a:buAutoNum type="arabicPeriod"/>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遍历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t</a:t>
            </a:r>
            <a:r>
              <a:rPr lang="zh-CN" altLang="en-GB" sz="1865" dirty="0">
                <a:solidFill>
                  <a:srgbClr val="0E0E0E"/>
                </a:solidFill>
                <a:latin typeface="Times New Roman" panose="02020603050405020304" charset="0"/>
                <a:ea typeface="楷体" panose="02010609060101010101" charset="-122"/>
                <a:cs typeface="Times New Roman" panose="02020603050405020304" charset="0"/>
              </a:rPr>
              <a:t>，</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如果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match[</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i</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][t] == 1</a:t>
            </a:r>
            <a:r>
              <a:rPr lang="zh-CN" altLang="en-GB" sz="1865" dirty="0">
                <a:solidFill>
                  <a:srgbClr val="0E0E0E"/>
                </a:solidFill>
                <a:latin typeface="Times New Roman" panose="02020603050405020304" charset="0"/>
                <a:ea typeface="楷体" panose="02010609060101010101" charset="-122"/>
                <a:cs typeface="Times New Roman" panose="02020603050405020304" charset="0"/>
              </a:rPr>
              <a:t>（</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模式匹配到目标字符串的前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t </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个字符），则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match[</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i</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][j] = 1</a:t>
            </a:r>
            <a:r>
              <a:rPr lang="zh-CN" altLang="en-GB" sz="1865" dirty="0">
                <a:solidFill>
                  <a:srgbClr val="0E0E0E"/>
                </a:solidFill>
                <a:latin typeface="Times New Roman" panose="02020603050405020304" charset="0"/>
                <a:ea typeface="楷体" panose="02010609060101010101" charset="-122"/>
                <a:cs typeface="Times New Roman" panose="02020603050405020304" charset="0"/>
              </a:rPr>
              <a:t>（</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模式也能匹配到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j</a:t>
            </a:r>
            <a:r>
              <a:rPr lang="zh-CN" altLang="en-GB" sz="1865" dirty="0">
                <a:solidFill>
                  <a:srgbClr val="0E0E0E"/>
                </a:solidFill>
                <a:latin typeface="Times New Roman" panose="02020603050405020304" charset="0"/>
                <a:ea typeface="楷体" panose="02010609060101010101" charset="-122"/>
                <a:cs typeface="Times New Roman" panose="02020603050405020304" charset="0"/>
              </a:rPr>
              <a:t>）。</a:t>
            </a:r>
            <a:endParaRPr lang="en-GB" altLang="zh-CN" sz="1865" dirty="0">
              <a:solidFill>
                <a:srgbClr val="0E0E0E"/>
              </a:solidFill>
              <a:latin typeface="Times New Roman" panose="02020603050405020304" charset="0"/>
              <a:ea typeface="楷体" panose="02010609060101010101" charset="-122"/>
              <a:cs typeface="Times New Roman" panose="02020603050405020304" charset="0"/>
            </a:endParaRPr>
          </a:p>
          <a:p>
            <a:pPr>
              <a:spcBef>
                <a:spcPts val="1200"/>
              </a:spcBef>
            </a:pP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 ?</a:t>
            </a:r>
            <a:r>
              <a:rPr lang="zh-CN" altLang="en-GB" sz="1865" b="1" dirty="0">
                <a:solidFill>
                  <a:srgbClr val="0E0E0E"/>
                </a:solidFill>
                <a:latin typeface="Times New Roman" panose="02020603050405020304" charset="0"/>
                <a:ea typeface="楷体" panose="02010609060101010101" charset="-122"/>
                <a:cs typeface="Times New Roman" panose="02020603050405020304" charset="0"/>
              </a:rPr>
              <a:t>（</a:t>
            </a:r>
            <a:r>
              <a:rPr lang="zh-CN" altLang="en-US" sz="1865" b="1" dirty="0">
                <a:solidFill>
                  <a:srgbClr val="0E0E0E"/>
                </a:solidFill>
                <a:latin typeface="Times New Roman" panose="02020603050405020304" charset="0"/>
                <a:ea typeface="楷体" panose="02010609060101010101" charset="-122"/>
                <a:cs typeface="Times New Roman" panose="02020603050405020304" charset="0"/>
              </a:rPr>
              <a:t>问号通配符）</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a:t>
            </a:r>
          </a:p>
          <a:p>
            <a:pPr marL="457200" indent="-457200">
              <a:spcBef>
                <a:spcPts val="1200"/>
              </a:spcBef>
              <a:buFont typeface="+mj-lt"/>
              <a:buAutoNum type="arabicPeriod"/>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匹配任意一个字符。</a:t>
            </a:r>
          </a:p>
          <a:p>
            <a:pPr marL="457200" indent="-457200">
              <a:spcBef>
                <a:spcPts val="1200"/>
              </a:spcBef>
              <a:buFont typeface="+mj-lt"/>
              <a:buAutoNum type="arabicPeriod"/>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当前状态取决于上一个字符是否匹配（</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match[</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i</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][j] = match[</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 - 1][</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i</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][j - 1]</a:t>
            </a:r>
            <a:r>
              <a:rPr lang="zh-CN" altLang="en-GB" sz="1865" dirty="0">
                <a:solidFill>
                  <a:srgbClr val="0E0E0E"/>
                </a:solidFill>
                <a:latin typeface="Times New Roman" panose="02020603050405020304" charset="0"/>
                <a:ea typeface="楷体" panose="02010609060101010101" charset="-122"/>
                <a:cs typeface="Times New Roman" panose="02020603050405020304" charset="0"/>
              </a:rPr>
              <a:t>）。</a:t>
            </a:r>
            <a:endParaRPr lang="en-GB" altLang="zh-CN" sz="1865" dirty="0">
              <a:solidFill>
                <a:srgbClr val="0E0E0E"/>
              </a:solidFill>
              <a:latin typeface="Times New Roman" panose="02020603050405020304" charset="0"/>
              <a:ea typeface="楷体" panose="02010609060101010101" charset="-122"/>
              <a:cs typeface="Times New Roman" panose="02020603050405020304" charset="0"/>
            </a:endParaRPr>
          </a:p>
          <a:p>
            <a:pPr>
              <a:spcBef>
                <a:spcPts val="1200"/>
              </a:spcBef>
            </a:pPr>
            <a:r>
              <a:rPr lang="zh-CN" altLang="en-US" sz="1865" b="1" dirty="0">
                <a:solidFill>
                  <a:srgbClr val="0E0E0E"/>
                </a:solidFill>
                <a:latin typeface="Times New Roman" panose="02020603050405020304" charset="0"/>
                <a:ea typeface="楷体" panose="02010609060101010101" charset="-122"/>
                <a:cs typeface="Times New Roman" panose="02020603050405020304" charset="0"/>
              </a:rPr>
              <a:t>普通字符</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a:t>
            </a:r>
          </a:p>
          <a:p>
            <a:pPr marL="457200" indent="-457200">
              <a:spcBef>
                <a:spcPts val="1200"/>
              </a:spcBef>
              <a:buFont typeface="+mj-lt"/>
              <a:buAutoNum type="arabicPeriod"/>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必须严格匹配。</a:t>
            </a:r>
          </a:p>
          <a:p>
            <a:pPr marL="457200" indent="-457200">
              <a:spcBef>
                <a:spcPts val="1200"/>
              </a:spcBef>
              <a:buFont typeface="+mj-lt"/>
              <a:buAutoNum type="arabicPeriod"/>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只有当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s[</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 == f[</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i</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][j - 1] </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且上一行的状态匹配（</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match[</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 - 1][</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i</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][j - 1]</a:t>
            </a:r>
            <a:r>
              <a:rPr lang="zh-CN" altLang="en-GB" sz="1865" dirty="0">
                <a:solidFill>
                  <a:srgbClr val="0E0E0E"/>
                </a:solidFill>
                <a:latin typeface="Times New Roman" panose="02020603050405020304" charset="0"/>
                <a:ea typeface="楷体" panose="02010609060101010101" charset="-122"/>
                <a:cs typeface="Times New Roman" panose="02020603050405020304" charset="0"/>
              </a:rPr>
              <a:t>）</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时，当前状态才为 </a:t>
            </a:r>
            <a:r>
              <a:rPr lang="en-US" altLang="zh-CN" sz="1865" dirty="0">
                <a:solidFill>
                  <a:srgbClr val="0E0E0E"/>
                </a:solidFill>
                <a:latin typeface="Times New Roman" panose="02020603050405020304" charset="0"/>
                <a:ea typeface="楷体" panose="02010609060101010101" charset="-122"/>
                <a:cs typeface="Times New Roman" panose="02020603050405020304" charset="0"/>
              </a:rPr>
              <a:t>1</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a:t>
            </a:r>
          </a:p>
          <a:p>
            <a:endParaRPr kumimoji="1" lang="zh-CN" altLang="en-US" sz="2400" dirty="0"/>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Administrator\Desktop\7.png7"/>
          <p:cNvPicPr>
            <a:picLocks noChangeAspect="1"/>
          </p:cNvPicPr>
          <p:nvPr/>
        </p:nvPicPr>
        <p:blipFill>
          <a:blip r:embed="rId2">
            <a:lum bright="30000" contrast="-6000"/>
          </a:blip>
          <a:srcRect/>
          <a:stretch>
            <a:fillRect/>
          </a:stretch>
        </p:blipFill>
        <p:spPr>
          <a:xfrm>
            <a:off x="-396346" y="4454314"/>
            <a:ext cx="4350173" cy="3075093"/>
          </a:xfrm>
          <a:prstGeom prst="rect">
            <a:avLst/>
          </a:prstGeom>
        </p:spPr>
      </p:pic>
      <p:pic>
        <p:nvPicPr>
          <p:cNvPr id="2" name="图片 1" descr="校徽-1"/>
          <p:cNvPicPr>
            <a:picLocks noChangeAspect="1"/>
          </p:cNvPicPr>
          <p:nvPr/>
        </p:nvPicPr>
        <p:blipFill>
          <a:blip r:embed="rId3">
            <a:grayscl/>
            <a:lum bright="24000"/>
          </a:blip>
          <a:stretch>
            <a:fillRect/>
          </a:stretch>
        </p:blipFill>
        <p:spPr>
          <a:xfrm>
            <a:off x="10536661" y="104141"/>
            <a:ext cx="1413087" cy="469900"/>
          </a:xfrm>
          <a:prstGeom prst="rect">
            <a:avLst/>
          </a:prstGeom>
        </p:spPr>
      </p:pic>
      <p:sp>
        <p:nvSpPr>
          <p:cNvPr id="4" name="文本框 3"/>
          <p:cNvSpPr txBox="1"/>
          <p:nvPr/>
        </p:nvSpPr>
        <p:spPr>
          <a:xfrm>
            <a:off x="817001" y="452670"/>
            <a:ext cx="3360373" cy="461665"/>
          </a:xfrm>
          <a:prstGeom prst="rect">
            <a:avLst/>
          </a:prstGeom>
          <a:noFill/>
        </p:spPr>
        <p:txBody>
          <a:bodyPr wrap="square" rtlCol="0">
            <a:spAutoFit/>
          </a:bodyPr>
          <a:lstStyle/>
          <a:p>
            <a:r>
              <a:rPr kumimoji="1" lang="zh-CN" altLang="en-US" sz="2400" dirty="0">
                <a:solidFill>
                  <a:srgbClr val="1A7BAE"/>
                </a:solidFill>
              </a:rPr>
              <a:t> 检查完全匹配</a:t>
            </a:r>
          </a:p>
        </p:txBody>
      </p:sp>
      <p:pic>
        <p:nvPicPr>
          <p:cNvPr id="5" name="图片 4"/>
          <p:cNvPicPr>
            <a:picLocks noChangeAspect="1"/>
          </p:cNvPicPr>
          <p:nvPr/>
        </p:nvPicPr>
        <p:blipFill>
          <a:blip r:embed="rId4"/>
          <a:stretch>
            <a:fillRect/>
          </a:stretch>
        </p:blipFill>
        <p:spPr>
          <a:xfrm>
            <a:off x="1019053" y="1700809"/>
            <a:ext cx="5053045" cy="2406212"/>
          </a:xfrm>
          <a:prstGeom prst="rect">
            <a:avLst/>
          </a:prstGeom>
        </p:spPr>
      </p:pic>
      <p:sp>
        <p:nvSpPr>
          <p:cNvPr id="6" name="文本框 5"/>
          <p:cNvSpPr txBox="1"/>
          <p:nvPr/>
        </p:nvSpPr>
        <p:spPr>
          <a:xfrm>
            <a:off x="7522467" y="1508787"/>
            <a:ext cx="4412000" cy="3221908"/>
          </a:xfrm>
          <a:prstGeom prst="rect">
            <a:avLst/>
          </a:prstGeom>
          <a:noFill/>
        </p:spPr>
        <p:txBody>
          <a:bodyPr wrap="square" rtlCol="0">
            <a:spAutoFit/>
          </a:bodyPr>
          <a:lstStyle/>
          <a:p>
            <a:pPr>
              <a:spcBef>
                <a:spcPts val="1200"/>
              </a:spcBef>
            </a:pPr>
            <a:r>
              <a:rPr lang="zh-CN" altLang="en-US" sz="1865" b="1" dirty="0">
                <a:solidFill>
                  <a:srgbClr val="0E0E0E"/>
                </a:solidFill>
                <a:latin typeface="Times New Roman" panose="02020603050405020304" charset="0"/>
                <a:ea typeface="楷体" panose="02010609060101010101" charset="-122"/>
                <a:cs typeface="Times New Roman" panose="02020603050405020304" charset="0"/>
              </a:rPr>
              <a:t>功能</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a:t>
            </a:r>
          </a:p>
          <a:p>
            <a:pPr>
              <a:spcBef>
                <a:spcPts val="1200"/>
              </a:spcBef>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首先遍历目标字符串的最后一列匹配状态（</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j = f[</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i</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].length()</a:t>
            </a:r>
            <a:r>
              <a:rPr lang="zh-CN" altLang="en-GB" sz="1865" dirty="0">
                <a:solidFill>
                  <a:srgbClr val="0E0E0E"/>
                </a:solidFill>
                <a:latin typeface="Times New Roman" panose="02020603050405020304" charset="0"/>
                <a:ea typeface="楷体" panose="02010609060101010101" charset="-122"/>
                <a:cs typeface="Times New Roman" panose="02020603050405020304" charset="0"/>
              </a:rPr>
              <a:t>）</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，如果某个目标字符串的整个长度可以被模式字符串匹配（即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match[</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i</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][j] == 1</a:t>
            </a:r>
            <a:r>
              <a:rPr lang="zh-CN" altLang="en-GB" sz="1865" dirty="0">
                <a:solidFill>
                  <a:srgbClr val="0E0E0E"/>
                </a:solidFill>
                <a:latin typeface="Times New Roman" panose="02020603050405020304" charset="0"/>
                <a:ea typeface="楷体" panose="02010609060101010101" charset="-122"/>
                <a:cs typeface="Times New Roman" panose="02020603050405020304" charset="0"/>
              </a:rPr>
              <a:t>），</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则：</a:t>
            </a:r>
            <a:endParaRPr lang="en-US" altLang="zh-CN" sz="1865" dirty="0">
              <a:solidFill>
                <a:srgbClr val="0E0E0E"/>
              </a:solidFill>
              <a:latin typeface="Times New Roman" panose="02020603050405020304" charset="0"/>
              <a:ea typeface="楷体" panose="02010609060101010101" charset="-122"/>
              <a:cs typeface="Times New Roman" panose="02020603050405020304" charset="0"/>
            </a:endParaRPr>
          </a:p>
          <a:p>
            <a:pPr marL="457200" indent="-457200">
              <a:spcBef>
                <a:spcPts val="1200"/>
              </a:spcBef>
              <a:buFont typeface="+mj-lt"/>
              <a:buAutoNum type="arabicPeriod"/>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增加匹配计数器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k</a:t>
            </a:r>
            <a:r>
              <a:rPr lang="zh-CN" altLang="en-GB" sz="1865" dirty="0">
                <a:solidFill>
                  <a:srgbClr val="0E0E0E"/>
                </a:solidFill>
                <a:latin typeface="Times New Roman" panose="02020603050405020304" charset="0"/>
                <a:ea typeface="楷体" panose="02010609060101010101" charset="-122"/>
                <a:cs typeface="Times New Roman" panose="02020603050405020304" charset="0"/>
              </a:rPr>
              <a:t>。</a:t>
            </a:r>
            <a:endParaRPr lang="en-US" altLang="zh-CN" sz="1865" dirty="0">
              <a:solidFill>
                <a:srgbClr val="0E0E0E"/>
              </a:solidFill>
              <a:latin typeface="Times New Roman" panose="02020603050405020304" charset="0"/>
              <a:ea typeface="楷体" panose="02010609060101010101" charset="-122"/>
              <a:cs typeface="Times New Roman" panose="02020603050405020304" charset="0"/>
            </a:endParaRPr>
          </a:p>
          <a:p>
            <a:pPr marL="457200" indent="-457200">
              <a:spcBef>
                <a:spcPts val="1200"/>
              </a:spcBef>
              <a:buFont typeface="+mj-lt"/>
              <a:buAutoNum type="arabicPeriod"/>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如果是完全匹配（到末尾），增加完全匹配计数器 </a:t>
            </a:r>
            <a:r>
              <a:rPr lang="en-GB" altLang="zh-CN" sz="1865" dirty="0" err="1">
                <a:solidFill>
                  <a:srgbClr val="0E0E0E"/>
                </a:solidFill>
                <a:latin typeface="Times New Roman" panose="02020603050405020304" charset="0"/>
                <a:ea typeface="楷体" panose="02010609060101010101" charset="-122"/>
                <a:cs typeface="Times New Roman" panose="02020603050405020304" charset="0"/>
              </a:rPr>
              <a:t>currmat</a:t>
            </a:r>
            <a:r>
              <a:rPr lang="zh-CN" altLang="en-GB" sz="1865" dirty="0">
                <a:solidFill>
                  <a:srgbClr val="0E0E0E"/>
                </a:solidFill>
                <a:latin typeface="Times New Roman" panose="02020603050405020304" charset="0"/>
                <a:ea typeface="楷体" panose="02010609060101010101" charset="-122"/>
                <a:cs typeface="Times New Roman" panose="02020603050405020304" charset="0"/>
              </a:rPr>
              <a:t>。</a:t>
            </a:r>
          </a:p>
          <a:p>
            <a:endParaRPr kumimoji="1" lang="zh-CN" altLang="en-US" sz="2400" dirty="0"/>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Administrator\Desktop\7.png7"/>
          <p:cNvPicPr>
            <a:picLocks noChangeAspect="1"/>
          </p:cNvPicPr>
          <p:nvPr/>
        </p:nvPicPr>
        <p:blipFill>
          <a:blip r:embed="rId2">
            <a:lum bright="30000" contrast="-6000"/>
          </a:blip>
          <a:srcRect/>
          <a:stretch>
            <a:fillRect/>
          </a:stretch>
        </p:blipFill>
        <p:spPr>
          <a:xfrm>
            <a:off x="-396346" y="4454314"/>
            <a:ext cx="4350173" cy="3075093"/>
          </a:xfrm>
          <a:prstGeom prst="rect">
            <a:avLst/>
          </a:prstGeom>
        </p:spPr>
      </p:pic>
      <p:pic>
        <p:nvPicPr>
          <p:cNvPr id="2" name="图片 1" descr="校徽-1"/>
          <p:cNvPicPr>
            <a:picLocks noChangeAspect="1"/>
          </p:cNvPicPr>
          <p:nvPr/>
        </p:nvPicPr>
        <p:blipFill>
          <a:blip r:embed="rId3">
            <a:grayscl/>
            <a:lum bright="24000"/>
          </a:blip>
          <a:stretch>
            <a:fillRect/>
          </a:stretch>
        </p:blipFill>
        <p:spPr>
          <a:xfrm>
            <a:off x="10536661" y="104141"/>
            <a:ext cx="1413087" cy="469900"/>
          </a:xfrm>
          <a:prstGeom prst="rect">
            <a:avLst/>
          </a:prstGeom>
        </p:spPr>
      </p:pic>
      <p:sp>
        <p:nvSpPr>
          <p:cNvPr id="4" name="文本框 3"/>
          <p:cNvSpPr txBox="1"/>
          <p:nvPr/>
        </p:nvSpPr>
        <p:spPr>
          <a:xfrm>
            <a:off x="817001" y="452670"/>
            <a:ext cx="3360373" cy="461665"/>
          </a:xfrm>
          <a:prstGeom prst="rect">
            <a:avLst/>
          </a:prstGeom>
          <a:noFill/>
        </p:spPr>
        <p:txBody>
          <a:bodyPr wrap="square" rtlCol="0">
            <a:spAutoFit/>
          </a:bodyPr>
          <a:lstStyle/>
          <a:p>
            <a:r>
              <a:rPr kumimoji="1" lang="zh-CN" altLang="en-US" sz="2400" dirty="0">
                <a:solidFill>
                  <a:srgbClr val="1A7BAE"/>
                </a:solidFill>
              </a:rPr>
              <a:t>匹配结果判定与保存</a:t>
            </a:r>
          </a:p>
        </p:txBody>
      </p:sp>
      <p:pic>
        <p:nvPicPr>
          <p:cNvPr id="7" name="图片 6"/>
          <p:cNvPicPr>
            <a:picLocks noChangeAspect="1"/>
          </p:cNvPicPr>
          <p:nvPr/>
        </p:nvPicPr>
        <p:blipFill>
          <a:blip r:embed="rId4"/>
          <a:stretch>
            <a:fillRect/>
          </a:stretch>
        </p:blipFill>
        <p:spPr>
          <a:xfrm>
            <a:off x="817001" y="1700809"/>
            <a:ext cx="5072525" cy="2581209"/>
          </a:xfrm>
          <a:prstGeom prst="rect">
            <a:avLst/>
          </a:prstGeom>
        </p:spPr>
      </p:pic>
      <p:sp>
        <p:nvSpPr>
          <p:cNvPr id="8" name="文本框 7"/>
          <p:cNvSpPr txBox="1"/>
          <p:nvPr/>
        </p:nvSpPr>
        <p:spPr>
          <a:xfrm>
            <a:off x="7057694" y="1914194"/>
            <a:ext cx="5039883" cy="2124043"/>
          </a:xfrm>
          <a:prstGeom prst="rect">
            <a:avLst/>
          </a:prstGeom>
          <a:noFill/>
        </p:spPr>
        <p:txBody>
          <a:bodyPr wrap="square" rtlCol="0">
            <a:spAutoFit/>
          </a:bodyPr>
          <a:lstStyle/>
          <a:p>
            <a:pPr>
              <a:spcBef>
                <a:spcPts val="1200"/>
              </a:spcBef>
            </a:pPr>
            <a:r>
              <a:rPr lang="zh-CN" altLang="en-US" sz="1865" b="1" dirty="0">
                <a:solidFill>
                  <a:srgbClr val="0E0E0E"/>
                </a:solidFill>
                <a:latin typeface="Times New Roman" panose="02020603050405020304" charset="0"/>
                <a:ea typeface="楷体" panose="02010609060101010101" charset="-122"/>
                <a:cs typeface="Times New Roman" panose="02020603050405020304" charset="0"/>
              </a:rPr>
              <a:t>功能</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a:t>
            </a:r>
          </a:p>
          <a:p>
            <a:pPr>
              <a:spcBef>
                <a:spcPts val="1200"/>
              </a:spcBef>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如果匹配数量不足，或当前长度 </a:t>
            </a:r>
            <a:r>
              <a:rPr lang="en-US" altLang="zh-CN" sz="1865" dirty="0" err="1">
                <a:solidFill>
                  <a:srgbClr val="0E0E0E"/>
                </a:solidFill>
                <a:latin typeface="Times New Roman" panose="02020603050405020304" charset="0"/>
                <a:ea typeface="楷体" panose="02010609060101010101" charset="-122"/>
                <a:cs typeface="Times New Roman" panose="02020603050405020304" charset="0"/>
              </a:rPr>
              <a:t>len</a:t>
            </a:r>
            <a:r>
              <a:rPr lang="en-US" altLang="zh-CN" sz="1865" dirty="0">
                <a:solidFill>
                  <a:srgbClr val="0E0E0E"/>
                </a:solidFill>
                <a:latin typeface="Times New Roman" panose="02020603050405020304" charset="0"/>
                <a:ea typeface="楷体" panose="02010609060101010101" charset="-122"/>
                <a:cs typeface="Times New Roman" panose="02020603050405020304" charset="0"/>
              </a:rPr>
              <a:t> </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过小，则返回 </a:t>
            </a:r>
            <a:r>
              <a:rPr lang="en-US" altLang="zh-CN" sz="1865" dirty="0">
                <a:solidFill>
                  <a:srgbClr val="0E0E0E"/>
                </a:solidFill>
                <a:latin typeface="Times New Roman" panose="02020603050405020304" charset="0"/>
                <a:ea typeface="楷体" panose="02010609060101010101" charset="-122"/>
                <a:cs typeface="Times New Roman" panose="02020603050405020304" charset="0"/>
              </a:rPr>
              <a:t>0</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，表示匹配失败，否则匹配成功，完成保存之后返回</a:t>
            </a:r>
            <a:r>
              <a:rPr lang="en-US" altLang="zh-CN" sz="1865" dirty="0">
                <a:solidFill>
                  <a:srgbClr val="0E0E0E"/>
                </a:solidFill>
                <a:latin typeface="Times New Roman" panose="02020603050405020304" charset="0"/>
                <a:ea typeface="楷体" panose="02010609060101010101" charset="-122"/>
                <a:cs typeface="Times New Roman" panose="02020603050405020304" charset="0"/>
              </a:rPr>
              <a:t>1</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a:t>
            </a:r>
            <a:endParaRPr lang="en-US" altLang="zh-CN" sz="1865" dirty="0">
              <a:solidFill>
                <a:srgbClr val="0E0E0E"/>
              </a:solidFill>
              <a:latin typeface="Times New Roman" panose="02020603050405020304" charset="0"/>
              <a:ea typeface="楷体" panose="02010609060101010101" charset="-122"/>
              <a:cs typeface="Times New Roman" panose="02020603050405020304" charset="0"/>
            </a:endParaRPr>
          </a:p>
          <a:p>
            <a:pPr>
              <a:spcBef>
                <a:spcPts val="1200"/>
              </a:spcBef>
            </a:pP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遍历所有匹配状态，将所有满足条件的部分匹配位置通过 </a:t>
            </a:r>
            <a:r>
              <a:rPr lang="en-GB" altLang="zh-CN" sz="1865" dirty="0">
                <a:solidFill>
                  <a:srgbClr val="0E0E0E"/>
                </a:solidFill>
                <a:latin typeface="Times New Roman" panose="02020603050405020304" charset="0"/>
                <a:ea typeface="楷体" panose="02010609060101010101" charset="-122"/>
                <a:cs typeface="Times New Roman" panose="02020603050405020304" charset="0"/>
              </a:rPr>
              <a:t>save </a:t>
            </a:r>
            <a:r>
              <a:rPr lang="zh-CN" altLang="en-US" sz="1865" dirty="0">
                <a:solidFill>
                  <a:srgbClr val="0E0E0E"/>
                </a:solidFill>
                <a:latin typeface="Times New Roman" panose="02020603050405020304" charset="0"/>
                <a:ea typeface="楷体" panose="02010609060101010101" charset="-122"/>
                <a:cs typeface="Times New Roman" panose="02020603050405020304" charset="0"/>
              </a:rPr>
              <a:t>函数保存。</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矩形 5"/>
          <p:cNvSpPr/>
          <p:nvPr/>
        </p:nvSpPr>
        <p:spPr>
          <a:xfrm>
            <a:off x="1589" y="2888939"/>
            <a:ext cx="12192000" cy="600068"/>
          </a:xfrm>
          <a:prstGeom prst="rect">
            <a:avLst/>
          </a:prstGeom>
          <a:solidFill>
            <a:srgbClr val="1D8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TextBox 3"/>
          <p:cNvSpPr txBox="1"/>
          <p:nvPr/>
        </p:nvSpPr>
        <p:spPr>
          <a:xfrm>
            <a:off x="36830" y="-1911350"/>
            <a:ext cx="3631565" cy="8839200"/>
          </a:xfrm>
          <a:prstGeom prst="rect">
            <a:avLst/>
          </a:prstGeom>
          <a:noFill/>
          <a:effectLst>
            <a:outerShdw blurRad="165100" dist="76200" dir="1200000" algn="tl" rotWithShape="0">
              <a:prstClr val="black">
                <a:alpha val="10000"/>
              </a:prstClr>
            </a:outerShdw>
          </a:effectLst>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933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rPr>
              <a:t>6</a:t>
            </a:r>
            <a:endParaRPr kumimoji="0" lang="zh-CN" altLang="en-US" sz="6933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endParaRPr>
          </a:p>
        </p:txBody>
      </p:sp>
      <p:sp>
        <p:nvSpPr>
          <p:cNvPr id="3" name="矩形 2"/>
          <p:cNvSpPr/>
          <p:nvPr/>
        </p:nvSpPr>
        <p:spPr>
          <a:xfrm>
            <a:off x="8926117" y="1863019"/>
            <a:ext cx="2752090" cy="993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586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rPr>
              <a:t>PART SIX</a:t>
            </a:r>
          </a:p>
        </p:txBody>
      </p:sp>
      <p:pic>
        <p:nvPicPr>
          <p:cNvPr id="2" name="图片 1" descr="C:\Users\Administrator\Desktop\7.png7"/>
          <p:cNvPicPr>
            <a:picLocks noChangeAspect="1"/>
          </p:cNvPicPr>
          <p:nvPr/>
        </p:nvPicPr>
        <p:blipFill>
          <a:blip r:embed="rId3">
            <a:lum bright="36000" contrast="-6000"/>
          </a:blip>
          <a:srcRect/>
          <a:stretch>
            <a:fillRect/>
          </a:stretch>
        </p:blipFill>
        <p:spPr>
          <a:xfrm>
            <a:off x="7578408" y="4273973"/>
            <a:ext cx="4615180" cy="3263053"/>
          </a:xfrm>
          <a:prstGeom prst="rect">
            <a:avLst/>
          </a:prstGeom>
        </p:spPr>
      </p:pic>
      <p:sp>
        <p:nvSpPr>
          <p:cNvPr id="5" name="文本框 4"/>
          <p:cNvSpPr txBox="1"/>
          <p:nvPr>
            <p:custDataLst>
              <p:tags r:id="rId1"/>
            </p:custDataLst>
          </p:nvPr>
        </p:nvSpPr>
        <p:spPr>
          <a:xfrm>
            <a:off x="9625965" y="2924810"/>
            <a:ext cx="2244090" cy="953135"/>
          </a:xfrm>
          <a:prstGeom prst="rect">
            <a:avLst/>
          </a:prstGeom>
          <a:noFill/>
        </p:spPr>
        <p:txBody>
          <a:bodyPr wrap="square" rtlCol="0">
            <a:spAutoFit/>
          </a:bodyPr>
          <a:lstStyle/>
          <a:p>
            <a:r>
              <a:rPr kumimoji="1" lang="zh-CN" altLang="en-US" sz="2800" dirty="0">
                <a:solidFill>
                  <a:schemeClr val="bg1"/>
                </a:solidFill>
                <a:sym typeface="+mn-ea"/>
              </a:rPr>
              <a:t>算法改进</a:t>
            </a:r>
            <a:endParaRPr kumimoji="1" lang="zh-CN" altLang="en-US" sz="2800" dirty="0">
              <a:solidFill>
                <a:schemeClr val="bg1"/>
              </a:solidFill>
            </a:endParaRPr>
          </a:p>
          <a:p>
            <a:endParaRPr lang="zh-CN" altLang="en-US" sz="2800" noProof="0">
              <a:ln>
                <a:noFill/>
              </a:ln>
              <a:solidFill>
                <a:prstClr val="white"/>
              </a:solidFill>
              <a:effectLst/>
              <a:uLnTx/>
              <a:uFillTx/>
              <a:latin typeface="Impact" panose="020B0806030902050204"/>
              <a:ea typeface="微软雅黑" panose="020B0503020204020204" pitchFamily="34" charset="-122"/>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封面-彩色"/>
          <p:cNvPicPr>
            <a:picLocks noChangeAspect="1"/>
          </p:cNvPicPr>
          <p:nvPr/>
        </p:nvPicPr>
        <p:blipFill>
          <a:blip r:embed="rId3">
            <a:lum bright="30000"/>
          </a:blip>
          <a:srcRect t="31955" r="72740" b="28015"/>
          <a:stretch>
            <a:fillRect/>
          </a:stretch>
        </p:blipFill>
        <p:spPr>
          <a:xfrm>
            <a:off x="9741641" y="5084233"/>
            <a:ext cx="2819400" cy="1738207"/>
          </a:xfrm>
          <a:prstGeom prst="rect">
            <a:avLst/>
          </a:prstGeom>
        </p:spPr>
      </p:pic>
      <p:pic>
        <p:nvPicPr>
          <p:cNvPr id="2" name="图片 1" descr="校徽-1"/>
          <p:cNvPicPr>
            <a:picLocks noChangeAspect="1"/>
          </p:cNvPicPr>
          <p:nvPr/>
        </p:nvPicPr>
        <p:blipFill>
          <a:blip r:embed="rId4">
            <a:grayscl/>
            <a:lum bright="24000"/>
          </a:blip>
          <a:stretch>
            <a:fillRect/>
          </a:stretch>
        </p:blipFill>
        <p:spPr>
          <a:xfrm>
            <a:off x="10536661" y="104140"/>
            <a:ext cx="1413087" cy="469900"/>
          </a:xfrm>
          <a:prstGeom prst="rect">
            <a:avLst/>
          </a:prstGeom>
        </p:spPr>
      </p:pic>
      <p:sp>
        <p:nvSpPr>
          <p:cNvPr id="11" name="Text Box 19"/>
          <p:cNvSpPr txBox="1">
            <a:spLocks noChangeArrowheads="1"/>
          </p:cNvSpPr>
          <p:nvPr>
            <p:custDataLst>
              <p:tags r:id="rId1"/>
            </p:custDataLst>
          </p:nvPr>
        </p:nvSpPr>
        <p:spPr bwMode="auto">
          <a:xfrm>
            <a:off x="624761" y="290585"/>
            <a:ext cx="1270000" cy="42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算法改进</a:t>
            </a:r>
          </a:p>
        </p:txBody>
      </p:sp>
      <p:pic>
        <p:nvPicPr>
          <p:cNvPr id="9" name="图片 8"/>
          <p:cNvPicPr>
            <a:picLocks noChangeAspect="1"/>
          </p:cNvPicPr>
          <p:nvPr/>
        </p:nvPicPr>
        <p:blipFill>
          <a:blip r:embed="rId5"/>
          <a:stretch>
            <a:fillRect/>
          </a:stretch>
        </p:blipFill>
        <p:spPr>
          <a:xfrm>
            <a:off x="7034193" y="548508"/>
            <a:ext cx="3934799" cy="1829840"/>
          </a:xfrm>
          <a:prstGeom prst="rect">
            <a:avLst/>
          </a:prstGeom>
        </p:spPr>
      </p:pic>
      <p:sp>
        <p:nvSpPr>
          <p:cNvPr id="3" name="文本框 2"/>
          <p:cNvSpPr txBox="1"/>
          <p:nvPr/>
        </p:nvSpPr>
        <p:spPr>
          <a:xfrm>
            <a:off x="529061" y="836507"/>
            <a:ext cx="6096000" cy="5262245"/>
          </a:xfrm>
          <a:prstGeom prst="rect">
            <a:avLst/>
          </a:prstGeom>
          <a:noFill/>
        </p:spPr>
        <p:txBody>
          <a:bodyPr wrap="square" rtlCol="0" anchor="t">
            <a:spAutoFit/>
          </a:bodyPr>
          <a:lstStyle/>
          <a:p>
            <a:r>
              <a:rPr lang="zh-CN" altLang="en-US" sz="1865" dirty="0"/>
              <a:t>操作文件（+标记）：EXCHANGE, EXTEA, HARDWARE</a:t>
            </a:r>
          </a:p>
          <a:p>
            <a:r>
              <a:rPr lang="zh-CN" altLang="en-US" sz="1865" dirty="0"/>
              <a:t>非操作文件（-标记）：MOUSE, NETWORK</a:t>
            </a:r>
          </a:p>
          <a:p>
            <a:r>
              <a:rPr lang="zh-CN" altLang="en-US" sz="1865" dirty="0"/>
              <a:t>我们要构建的正则表达式需要能够匹配这三个操作文件，且避免匹配这两个非操作文件。</a:t>
            </a:r>
          </a:p>
          <a:p>
            <a:endParaRPr lang="zh-CN" altLang="en-US" sz="1865" dirty="0"/>
          </a:p>
          <a:p>
            <a:r>
              <a:rPr lang="zh-CN" altLang="en-US" sz="1865" dirty="0"/>
              <a:t>对于操作文件（EXCHANGE, EXTEA, HARDWARE），我们首先统计每个字符的频率：</a:t>
            </a:r>
          </a:p>
          <a:p>
            <a:r>
              <a:rPr lang="zh-CN" altLang="en-US" sz="1865" dirty="0"/>
              <a:t>EXCHANGE：E (2), X (1), C (1), H (1), A (1), N (1), G (1)</a:t>
            </a:r>
          </a:p>
          <a:p>
            <a:r>
              <a:rPr lang="zh-CN" altLang="en-US" sz="1865" dirty="0"/>
              <a:t>EXTEA：E (2), X (1), T (1), A (1)</a:t>
            </a:r>
          </a:p>
          <a:p>
            <a:r>
              <a:rPr lang="zh-CN" altLang="en-US" sz="1865" dirty="0"/>
              <a:t>HARDWARE：H (1), A (2), R (1), D (1), W (1), E (1)</a:t>
            </a:r>
          </a:p>
          <a:p>
            <a:endParaRPr lang="zh-CN" altLang="en-US" sz="1865" dirty="0"/>
          </a:p>
          <a:p>
            <a:r>
              <a:rPr lang="zh-CN" altLang="en-US" sz="1865" dirty="0"/>
              <a:t>字符出现频率的排序：</a:t>
            </a:r>
          </a:p>
          <a:p>
            <a:endParaRPr lang="zh-CN" altLang="en-US" sz="1865" dirty="0"/>
          </a:p>
          <a:p>
            <a:r>
              <a:rPr lang="zh-CN" altLang="en-US" sz="1865" dirty="0"/>
              <a:t>E: 4次（2次来自EXCHANGE，2次来自EXTEA）</a:t>
            </a:r>
          </a:p>
          <a:p>
            <a:r>
              <a:rPr lang="zh-CN" altLang="en-US" sz="1865" dirty="0"/>
              <a:t>A: 3次（2次来自EXTEA，1次来自HARDWARE）</a:t>
            </a:r>
          </a:p>
          <a:p>
            <a:r>
              <a:rPr lang="zh-CN" altLang="en-US" sz="1865" dirty="0"/>
              <a:t>X: 2次（1次来自EXCHANGE，1次来自EXTEA）</a:t>
            </a:r>
          </a:p>
          <a:p>
            <a:r>
              <a:rPr lang="zh-CN" altLang="en-US" sz="1865" dirty="0"/>
              <a:t>其他字符：C, H, N, G, T, R, D, W</a:t>
            </a:r>
          </a:p>
          <a:p>
            <a:r>
              <a:rPr lang="zh-CN" altLang="en-US" sz="1865" dirty="0"/>
              <a:t>优先选择高频字符</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封面-彩色"/>
          <p:cNvPicPr>
            <a:picLocks noChangeAspect="1"/>
          </p:cNvPicPr>
          <p:nvPr/>
        </p:nvPicPr>
        <p:blipFill>
          <a:blip r:embed="rId3">
            <a:lum bright="30000"/>
          </a:blip>
          <a:srcRect t="31955" r="72740" b="28015"/>
          <a:stretch>
            <a:fillRect/>
          </a:stretch>
        </p:blipFill>
        <p:spPr>
          <a:xfrm>
            <a:off x="9741641" y="5084233"/>
            <a:ext cx="2819400" cy="1738207"/>
          </a:xfrm>
          <a:prstGeom prst="rect">
            <a:avLst/>
          </a:prstGeom>
        </p:spPr>
      </p:pic>
      <p:pic>
        <p:nvPicPr>
          <p:cNvPr id="2" name="图片 1" descr="校徽-1"/>
          <p:cNvPicPr>
            <a:picLocks noChangeAspect="1"/>
          </p:cNvPicPr>
          <p:nvPr/>
        </p:nvPicPr>
        <p:blipFill>
          <a:blip r:embed="rId4">
            <a:grayscl/>
            <a:lum bright="24000"/>
          </a:blip>
          <a:stretch>
            <a:fillRect/>
          </a:stretch>
        </p:blipFill>
        <p:spPr>
          <a:xfrm>
            <a:off x="10536661" y="104140"/>
            <a:ext cx="1413087" cy="469900"/>
          </a:xfrm>
          <a:prstGeom prst="rect">
            <a:avLst/>
          </a:prstGeom>
        </p:spPr>
      </p:pic>
      <p:sp>
        <p:nvSpPr>
          <p:cNvPr id="11" name="Text Box 19"/>
          <p:cNvSpPr txBox="1">
            <a:spLocks noChangeArrowheads="1"/>
          </p:cNvSpPr>
          <p:nvPr>
            <p:custDataLst>
              <p:tags r:id="rId1"/>
            </p:custDataLst>
          </p:nvPr>
        </p:nvSpPr>
        <p:spPr bwMode="auto">
          <a:xfrm>
            <a:off x="624761" y="290585"/>
            <a:ext cx="1270000" cy="42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算法改进</a:t>
            </a:r>
          </a:p>
        </p:txBody>
      </p:sp>
      <p:pic>
        <p:nvPicPr>
          <p:cNvPr id="9" name="图片 8"/>
          <p:cNvPicPr>
            <a:picLocks noChangeAspect="1"/>
          </p:cNvPicPr>
          <p:nvPr/>
        </p:nvPicPr>
        <p:blipFill>
          <a:blip r:embed="rId5"/>
          <a:stretch>
            <a:fillRect/>
          </a:stretch>
        </p:blipFill>
        <p:spPr>
          <a:xfrm>
            <a:off x="8015268" y="548508"/>
            <a:ext cx="3934799" cy="1829840"/>
          </a:xfrm>
          <a:prstGeom prst="rect">
            <a:avLst/>
          </a:prstGeom>
        </p:spPr>
      </p:pic>
      <p:sp>
        <p:nvSpPr>
          <p:cNvPr id="3" name="文本框 2"/>
          <p:cNvSpPr txBox="1"/>
          <p:nvPr/>
        </p:nvSpPr>
        <p:spPr>
          <a:xfrm>
            <a:off x="553085" y="711200"/>
            <a:ext cx="7108825" cy="6123940"/>
          </a:xfrm>
          <a:prstGeom prst="rect">
            <a:avLst/>
          </a:prstGeom>
          <a:noFill/>
        </p:spPr>
        <p:txBody>
          <a:bodyPr wrap="square" rtlCol="0" anchor="t">
            <a:spAutoFit/>
          </a:bodyPr>
          <a:lstStyle/>
          <a:p>
            <a:r>
              <a:rPr lang="zh-CN" altLang="en-US" sz="1865" dirty="0"/>
              <a:t>首先是分为前缀匹配和完全匹配，各自记录最优情况的正则表达式长度和满足匹配文件数</a:t>
            </a:r>
          </a:p>
          <a:p>
            <a:endParaRPr lang="zh-CN" altLang="en-US" sz="1865" dirty="0"/>
          </a:p>
          <a:p>
            <a:r>
              <a:rPr lang="zh-CN" altLang="en-US" sz="1865" dirty="0"/>
              <a:t>刚开始是？，</a:t>
            </a:r>
            <a:r>
              <a:rPr lang="en-US" altLang="zh-CN" sz="1865" dirty="0"/>
              <a:t>*</a:t>
            </a:r>
            <a:r>
              <a:rPr lang="zh-CN" altLang="en-US" sz="1865" dirty="0"/>
              <a:t>，</a:t>
            </a:r>
            <a:r>
              <a:rPr lang="en-US" altLang="zh-CN" sz="1865" dirty="0"/>
              <a:t>E</a:t>
            </a:r>
            <a:r>
              <a:rPr lang="zh-CN" altLang="en-US" sz="1865" dirty="0"/>
              <a:t>，</a:t>
            </a:r>
            <a:r>
              <a:rPr lang="en-US" altLang="zh-CN" sz="1865" dirty="0"/>
              <a:t>A...</a:t>
            </a:r>
            <a:r>
              <a:rPr lang="zh-CN" altLang="en-US" sz="1865" dirty="0"/>
              <a:t>，对于</a:t>
            </a:r>
            <a:r>
              <a:rPr lang="en-US" altLang="zh-CN" sz="1865" dirty="0"/>
              <a:t>?</a:t>
            </a:r>
            <a:r>
              <a:rPr lang="zh-CN" altLang="en-US" sz="1865" dirty="0"/>
              <a:t>匹配了三个操作文件的第一个字符，但是也匹配了非操作的文件前缀所以该分支继续遍历，对于</a:t>
            </a:r>
            <a:r>
              <a:rPr lang="en-US" altLang="zh-CN" sz="1865" dirty="0"/>
              <a:t>*</a:t>
            </a:r>
            <a:r>
              <a:rPr lang="zh-CN" altLang="en-US" sz="1865" dirty="0"/>
              <a:t>虽然完全匹配了操作文件但是非操作文件也有匹配因此也继续遍历分支，对于所有含有前缀匹配非操作文件的都不作记录，对于字符</a:t>
            </a:r>
            <a:r>
              <a:rPr lang="en-US" altLang="zh-CN" sz="1865" dirty="0"/>
              <a:t>E</a:t>
            </a:r>
            <a:r>
              <a:rPr lang="zh-CN" altLang="en-US" sz="1865" dirty="0"/>
              <a:t>成功匹配了两个文件各自第一个字符同时没有不满足的情况因此记录前缀匹配的文件为两个，当到达</a:t>
            </a:r>
            <a:r>
              <a:rPr lang="en-US" altLang="zh-CN" sz="1865" dirty="0"/>
              <a:t>A</a:t>
            </a:r>
            <a:r>
              <a:rPr lang="zh-CN" altLang="en-US" sz="1865" dirty="0"/>
              <a:t>时发现</a:t>
            </a:r>
            <a:r>
              <a:rPr lang="en-US" altLang="zh-CN" sz="1865" dirty="0"/>
              <a:t>A</a:t>
            </a:r>
            <a:r>
              <a:rPr lang="zh-CN" altLang="en-US" sz="1865" dirty="0"/>
              <a:t>没有匹配的首字符，对</a:t>
            </a:r>
            <a:r>
              <a:rPr lang="en-US" altLang="zh-CN" sz="1865" dirty="0"/>
              <a:t>A</a:t>
            </a:r>
            <a:r>
              <a:rPr lang="zh-CN" altLang="en-US" sz="1865" dirty="0"/>
              <a:t>的分支进行剪枝，到达</a:t>
            </a:r>
            <a:r>
              <a:rPr lang="en-US" altLang="zh-CN" sz="1865" dirty="0"/>
              <a:t>H</a:t>
            </a:r>
            <a:r>
              <a:rPr lang="zh-CN" altLang="en-US" sz="1865" dirty="0"/>
              <a:t>时发现只匹配了一个文件，比</a:t>
            </a:r>
            <a:r>
              <a:rPr lang="en-US" altLang="zh-CN" sz="1865" dirty="0"/>
              <a:t>E</a:t>
            </a:r>
            <a:r>
              <a:rPr lang="zh-CN" altLang="en-US" sz="1865" dirty="0"/>
              <a:t>少因此该分支也进行剪枝</a:t>
            </a:r>
          </a:p>
          <a:p>
            <a:endParaRPr lang="zh-CN" altLang="en-US" sz="1865" dirty="0">
              <a:sym typeface="+mn-ea"/>
            </a:endParaRPr>
          </a:p>
          <a:p>
            <a:r>
              <a:rPr lang="zh-CN" altLang="en-US" sz="1865" dirty="0">
                <a:sym typeface="+mn-ea"/>
              </a:rPr>
              <a:t>接着两个长度的</a:t>
            </a:r>
            <a:r>
              <a:rPr lang="en-US" altLang="zh-CN" sz="1865" dirty="0">
                <a:sym typeface="+mn-ea"/>
              </a:rPr>
              <a:t>?E,?A...,*E,*A,</a:t>
            </a:r>
            <a:r>
              <a:rPr lang="zh-CN" altLang="en-US" sz="1865" dirty="0">
                <a:sym typeface="+mn-ea"/>
              </a:rPr>
              <a:t>到达</a:t>
            </a:r>
            <a:r>
              <a:rPr lang="en-US" altLang="zh-CN" sz="1865" dirty="0">
                <a:sym typeface="+mn-ea"/>
              </a:rPr>
              <a:t>?A</a:t>
            </a:r>
            <a:r>
              <a:rPr lang="zh-CN" altLang="en-US" sz="1865" dirty="0">
                <a:sym typeface="+mn-ea"/>
              </a:rPr>
              <a:t>时匹配了一个文件比最优的记录的两个要差因此剪枝，到达</a:t>
            </a:r>
            <a:r>
              <a:rPr lang="en-US" altLang="zh-CN" sz="1865" dirty="0">
                <a:sym typeface="+mn-ea"/>
              </a:rPr>
              <a:t>?X</a:t>
            </a:r>
            <a:r>
              <a:rPr lang="zh-CN" altLang="en-US" sz="1865" dirty="0">
                <a:sym typeface="+mn-ea"/>
              </a:rPr>
              <a:t>匹配两个文件的两个字符但因为长度为</a:t>
            </a:r>
            <a:r>
              <a:rPr lang="en-US" altLang="zh-CN" sz="1865" dirty="0">
                <a:sym typeface="+mn-ea"/>
              </a:rPr>
              <a:t>2</a:t>
            </a:r>
            <a:r>
              <a:rPr lang="zh-CN" altLang="en-US" sz="1865" dirty="0">
                <a:sym typeface="+mn-ea"/>
              </a:rPr>
              <a:t>比上次的最优长度</a:t>
            </a:r>
            <a:r>
              <a:rPr lang="en-US" altLang="zh-CN" sz="1865" dirty="0">
                <a:sym typeface="+mn-ea"/>
              </a:rPr>
              <a:t>1</a:t>
            </a:r>
            <a:r>
              <a:rPr lang="zh-CN" altLang="en-US" sz="1865" dirty="0">
                <a:sym typeface="+mn-ea"/>
              </a:rPr>
              <a:t>大因此也要剪枝，当到达</a:t>
            </a:r>
            <a:r>
              <a:rPr lang="en-US" altLang="zh-CN" sz="1865" dirty="0">
                <a:sym typeface="+mn-ea"/>
              </a:rPr>
              <a:t>*E</a:t>
            </a:r>
            <a:r>
              <a:rPr lang="zh-CN" altLang="en-US" sz="1865" dirty="0">
                <a:sym typeface="+mn-ea"/>
              </a:rPr>
              <a:t>时完全匹配两个文件但是由于匹配了非操作的</a:t>
            </a:r>
            <a:r>
              <a:rPr lang="en-US" altLang="zh-CN" sz="1865" dirty="0">
                <a:sym typeface="+mn-ea"/>
              </a:rPr>
              <a:t>MOUSE</a:t>
            </a:r>
            <a:r>
              <a:rPr lang="zh-CN" altLang="en-US" sz="1865" dirty="0">
                <a:sym typeface="+mn-ea"/>
              </a:rPr>
              <a:t>，因此不作记录，到达</a:t>
            </a:r>
            <a:r>
              <a:rPr lang="en-US" altLang="zh-CN" sz="1865" dirty="0">
                <a:sym typeface="+mn-ea"/>
              </a:rPr>
              <a:t>*A</a:t>
            </a:r>
            <a:r>
              <a:rPr lang="zh-CN" altLang="en-US" sz="1865" dirty="0">
                <a:sym typeface="+mn-ea"/>
              </a:rPr>
              <a:t>时完美匹配了一个文件且没有非操作文件与之匹配，因此将</a:t>
            </a:r>
            <a:r>
              <a:rPr lang="en-US" altLang="zh-CN" sz="1865" dirty="0">
                <a:sym typeface="+mn-ea"/>
              </a:rPr>
              <a:t>*A</a:t>
            </a:r>
            <a:r>
              <a:rPr lang="zh-CN" altLang="en-US" sz="1865" dirty="0">
                <a:sym typeface="+mn-ea"/>
              </a:rPr>
              <a:t>记录下来，记录最大匹配文件数为</a:t>
            </a:r>
            <a:r>
              <a:rPr lang="en-US" altLang="zh-CN" sz="1865" dirty="0">
                <a:sym typeface="+mn-ea"/>
              </a:rPr>
              <a:t>1</a:t>
            </a:r>
            <a:r>
              <a:rPr lang="zh-CN" altLang="en-US" sz="1865" dirty="0">
                <a:sym typeface="+mn-ea"/>
              </a:rPr>
              <a:t>，最小正则长度为</a:t>
            </a:r>
            <a:r>
              <a:rPr lang="en-US" altLang="zh-CN" sz="1865" dirty="0">
                <a:sym typeface="+mn-ea"/>
              </a:rPr>
              <a:t>2</a:t>
            </a:r>
            <a:r>
              <a:rPr lang="zh-CN" altLang="en-US" sz="1865" dirty="0">
                <a:sym typeface="+mn-ea"/>
              </a:rPr>
              <a:t>，到达</a:t>
            </a:r>
            <a:r>
              <a:rPr lang="en-US" altLang="zh-CN" sz="1865" dirty="0">
                <a:sym typeface="+mn-ea"/>
              </a:rPr>
              <a:t>E*</a:t>
            </a:r>
            <a:r>
              <a:rPr lang="zh-CN" altLang="en-US" sz="1865" dirty="0">
                <a:sym typeface="+mn-ea"/>
              </a:rPr>
              <a:t>时完全匹配两个可操作文件因此更新最优解为</a:t>
            </a:r>
            <a:r>
              <a:rPr lang="en-US" altLang="zh-CN" sz="1865" dirty="0">
                <a:sym typeface="+mn-ea"/>
              </a:rPr>
              <a:t>E*</a:t>
            </a:r>
            <a:r>
              <a:rPr lang="zh-CN" altLang="en-US" sz="1865" dirty="0">
                <a:sym typeface="+mn-ea"/>
              </a:rPr>
              <a:t>，最大匹配文件数为</a:t>
            </a:r>
            <a:r>
              <a:rPr lang="en-US" altLang="zh-CN" sz="1865" dirty="0">
                <a:sym typeface="+mn-ea"/>
              </a:rPr>
              <a:t>2</a:t>
            </a:r>
            <a:r>
              <a:rPr lang="zh-CN" altLang="en-US" sz="1865" dirty="0">
                <a:sym typeface="+mn-ea"/>
              </a:rPr>
              <a:t>，最小正则长度为</a:t>
            </a:r>
            <a:r>
              <a:rPr lang="en-US" altLang="zh-CN" sz="1865" dirty="0">
                <a:sym typeface="+mn-ea"/>
              </a:rPr>
              <a:t>2</a:t>
            </a:r>
            <a:r>
              <a:rPr lang="zh-CN" altLang="en-US" sz="1865" dirty="0">
                <a:sym typeface="+mn-ea"/>
              </a:rPr>
              <a:t>。</a:t>
            </a:r>
          </a:p>
          <a:p>
            <a:endParaRPr lang="zh-CN" altLang="en-US" sz="1865" dirty="0">
              <a:sym typeface="+mn-ea"/>
            </a:endParaRPr>
          </a:p>
        </p:txBody>
      </p:sp>
      <p:pic>
        <p:nvPicPr>
          <p:cNvPr id="4" name="图片 3" descr="2dfb268b6a9fbd67aca83fd9f895663d"/>
          <p:cNvPicPr>
            <a:picLocks noChangeAspect="1"/>
          </p:cNvPicPr>
          <p:nvPr/>
        </p:nvPicPr>
        <p:blipFill>
          <a:blip r:embed="rId6"/>
          <a:stretch>
            <a:fillRect/>
          </a:stretch>
        </p:blipFill>
        <p:spPr>
          <a:xfrm>
            <a:off x="7941945" y="2780665"/>
            <a:ext cx="3698240" cy="3653155"/>
          </a:xfrm>
          <a:prstGeom prst="rect">
            <a:avLst/>
          </a:prstGeom>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矩形 5"/>
          <p:cNvSpPr/>
          <p:nvPr/>
        </p:nvSpPr>
        <p:spPr>
          <a:xfrm>
            <a:off x="1589" y="2888939"/>
            <a:ext cx="12192000" cy="600068"/>
          </a:xfrm>
          <a:prstGeom prst="rect">
            <a:avLst/>
          </a:prstGeom>
          <a:solidFill>
            <a:srgbClr val="1D8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TextBox 3"/>
          <p:cNvSpPr txBox="1"/>
          <p:nvPr/>
        </p:nvSpPr>
        <p:spPr>
          <a:xfrm>
            <a:off x="36830" y="-1911350"/>
            <a:ext cx="3631565" cy="8839200"/>
          </a:xfrm>
          <a:prstGeom prst="rect">
            <a:avLst/>
          </a:prstGeom>
          <a:noFill/>
          <a:effectLst>
            <a:outerShdw blurRad="165100" dist="76200" dir="1200000" algn="tl" rotWithShape="0">
              <a:prstClr val="black">
                <a:alpha val="10000"/>
              </a:prstClr>
            </a:outerShdw>
          </a:effectLst>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933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rPr>
              <a:t>1</a:t>
            </a:r>
            <a:endParaRPr kumimoji="0" lang="zh-CN" altLang="en-US" sz="6933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endParaRPr>
          </a:p>
        </p:txBody>
      </p:sp>
      <p:sp>
        <p:nvSpPr>
          <p:cNvPr id="3" name="矩形 2"/>
          <p:cNvSpPr/>
          <p:nvPr/>
        </p:nvSpPr>
        <p:spPr>
          <a:xfrm>
            <a:off x="8764827" y="1863019"/>
            <a:ext cx="2913380" cy="993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586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rPr>
              <a:t>PART ONE</a:t>
            </a:r>
            <a:endParaRPr kumimoji="0" lang="zh-CN" altLang="en-US" sz="586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endParaRPr>
          </a:p>
        </p:txBody>
      </p:sp>
      <p:pic>
        <p:nvPicPr>
          <p:cNvPr id="2" name="图片 1" descr="C:\Users\Administrator\Desktop\7.png7"/>
          <p:cNvPicPr>
            <a:picLocks noChangeAspect="1"/>
          </p:cNvPicPr>
          <p:nvPr/>
        </p:nvPicPr>
        <p:blipFill>
          <a:blip r:embed="rId3">
            <a:lum bright="36000" contrast="-6000"/>
          </a:blip>
          <a:srcRect/>
          <a:stretch>
            <a:fillRect/>
          </a:stretch>
        </p:blipFill>
        <p:spPr>
          <a:xfrm>
            <a:off x="7578408" y="4273973"/>
            <a:ext cx="4615180" cy="3263053"/>
          </a:xfrm>
          <a:prstGeom prst="rect">
            <a:avLst/>
          </a:prstGeom>
        </p:spPr>
      </p:pic>
      <p:sp>
        <p:nvSpPr>
          <p:cNvPr id="5" name="文本框 4"/>
          <p:cNvSpPr txBox="1"/>
          <p:nvPr>
            <p:custDataLst>
              <p:tags r:id="rId1"/>
            </p:custDataLst>
          </p:nvPr>
        </p:nvSpPr>
        <p:spPr>
          <a:xfrm>
            <a:off x="9625965" y="2924810"/>
            <a:ext cx="2244090" cy="953135"/>
          </a:xfrm>
          <a:prstGeom prst="rect">
            <a:avLst/>
          </a:prstGeom>
          <a:noFill/>
        </p:spPr>
        <p:txBody>
          <a:bodyPr wrap="square" rtlCol="0">
            <a:spAutoFit/>
          </a:bodyPr>
          <a:lstStyle/>
          <a:p>
            <a:r>
              <a:rPr kumimoji="1" lang="zh-CN" altLang="en-US" sz="2800" dirty="0">
                <a:solidFill>
                  <a:schemeClr val="bg1"/>
                </a:solidFill>
                <a:sym typeface="+mn-ea"/>
              </a:rPr>
              <a:t>算法思路</a:t>
            </a:r>
            <a:endParaRPr kumimoji="1" lang="zh-CN" altLang="en-US" sz="2800" dirty="0">
              <a:solidFill>
                <a:schemeClr val="bg1"/>
              </a:solidFill>
            </a:endParaRPr>
          </a:p>
          <a:p>
            <a:endParaRPr lang="zh-CN" altLang="en-US" sz="2800" noProof="0">
              <a:ln>
                <a:noFill/>
              </a:ln>
              <a:solidFill>
                <a:prstClr val="white"/>
              </a:solidFill>
              <a:effectLst/>
              <a:uLnTx/>
              <a:uFillTx/>
              <a:latin typeface="Impact" panose="020B0806030902050204"/>
              <a:ea typeface="微软雅黑" panose="020B0503020204020204" pitchFamily="34" charset="-122"/>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封面-彩色"/>
          <p:cNvPicPr>
            <a:picLocks noChangeAspect="1"/>
          </p:cNvPicPr>
          <p:nvPr/>
        </p:nvPicPr>
        <p:blipFill>
          <a:blip r:embed="rId3">
            <a:lum bright="30000"/>
          </a:blip>
          <a:srcRect t="31955" r="72740" b="28015"/>
          <a:stretch>
            <a:fillRect/>
          </a:stretch>
        </p:blipFill>
        <p:spPr>
          <a:xfrm>
            <a:off x="9741641" y="5084233"/>
            <a:ext cx="2819400" cy="1738207"/>
          </a:xfrm>
          <a:prstGeom prst="rect">
            <a:avLst/>
          </a:prstGeom>
        </p:spPr>
      </p:pic>
      <p:pic>
        <p:nvPicPr>
          <p:cNvPr id="2" name="图片 1" descr="校徽-1"/>
          <p:cNvPicPr>
            <a:picLocks noChangeAspect="1"/>
          </p:cNvPicPr>
          <p:nvPr/>
        </p:nvPicPr>
        <p:blipFill>
          <a:blip r:embed="rId4">
            <a:grayscl/>
            <a:lum bright="24000"/>
          </a:blip>
          <a:stretch>
            <a:fillRect/>
          </a:stretch>
        </p:blipFill>
        <p:spPr>
          <a:xfrm>
            <a:off x="10536661" y="104140"/>
            <a:ext cx="1413087" cy="469900"/>
          </a:xfrm>
          <a:prstGeom prst="rect">
            <a:avLst/>
          </a:prstGeom>
        </p:spPr>
      </p:pic>
      <p:sp>
        <p:nvSpPr>
          <p:cNvPr id="11" name="Text Box 19"/>
          <p:cNvSpPr txBox="1">
            <a:spLocks noChangeArrowheads="1"/>
          </p:cNvSpPr>
          <p:nvPr>
            <p:custDataLst>
              <p:tags r:id="rId1"/>
            </p:custDataLst>
          </p:nvPr>
        </p:nvSpPr>
        <p:spPr bwMode="auto">
          <a:xfrm>
            <a:off x="624761" y="290585"/>
            <a:ext cx="1270000" cy="42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算法改进</a:t>
            </a:r>
          </a:p>
        </p:txBody>
      </p:sp>
      <p:pic>
        <p:nvPicPr>
          <p:cNvPr id="9" name="图片 8"/>
          <p:cNvPicPr>
            <a:picLocks noChangeAspect="1"/>
          </p:cNvPicPr>
          <p:nvPr/>
        </p:nvPicPr>
        <p:blipFill>
          <a:blip r:embed="rId5"/>
          <a:stretch>
            <a:fillRect/>
          </a:stretch>
        </p:blipFill>
        <p:spPr>
          <a:xfrm>
            <a:off x="697528" y="4869048"/>
            <a:ext cx="3934799" cy="1829840"/>
          </a:xfrm>
          <a:prstGeom prst="rect">
            <a:avLst/>
          </a:prstGeom>
        </p:spPr>
      </p:pic>
      <p:sp>
        <p:nvSpPr>
          <p:cNvPr id="3" name="文本框 2"/>
          <p:cNvSpPr txBox="1"/>
          <p:nvPr/>
        </p:nvSpPr>
        <p:spPr>
          <a:xfrm>
            <a:off x="264901" y="836507"/>
            <a:ext cx="6096000" cy="3538220"/>
          </a:xfrm>
          <a:prstGeom prst="rect">
            <a:avLst/>
          </a:prstGeom>
          <a:noFill/>
        </p:spPr>
        <p:txBody>
          <a:bodyPr wrap="square" rtlCol="0" anchor="t">
            <a:spAutoFit/>
          </a:bodyPr>
          <a:lstStyle/>
          <a:p>
            <a:r>
              <a:rPr lang="zh-CN" altLang="en-US" sz="1865" dirty="0">
                <a:sym typeface="+mn-ea"/>
              </a:rPr>
              <a:t>然后到三个长度的，在两个长度中能匹配最多文件的最好情况有</a:t>
            </a:r>
            <a:r>
              <a:rPr lang="en-US" altLang="zh-CN" sz="1865" dirty="0">
                <a:sym typeface="+mn-ea"/>
              </a:rPr>
              <a:t>*A</a:t>
            </a:r>
            <a:r>
              <a:rPr lang="zh-CN" altLang="en-US" sz="1865" dirty="0">
                <a:sym typeface="+mn-ea"/>
              </a:rPr>
              <a:t>和</a:t>
            </a:r>
            <a:r>
              <a:rPr lang="en-US" altLang="zh-CN" sz="1865" dirty="0">
                <a:sym typeface="+mn-ea"/>
              </a:rPr>
              <a:t>*E,??</a:t>
            </a:r>
            <a:r>
              <a:rPr lang="zh-CN" altLang="en-US" sz="1865" dirty="0">
                <a:sym typeface="+mn-ea"/>
              </a:rPr>
              <a:t>，依然按照</a:t>
            </a:r>
            <a:r>
              <a:rPr lang="en-US" altLang="zh-CN" sz="1865" dirty="0">
                <a:sym typeface="+mn-ea"/>
              </a:rPr>
              <a:t>?,*,</a:t>
            </a:r>
            <a:r>
              <a:rPr lang="zh-CN" altLang="en-US" sz="1865" dirty="0">
                <a:sym typeface="+mn-ea"/>
              </a:rPr>
              <a:t>字符顺序回溯，</a:t>
            </a:r>
            <a:r>
              <a:rPr lang="en-US" altLang="zh-CN" sz="1865" dirty="0">
                <a:sym typeface="+mn-ea"/>
              </a:rPr>
              <a:t>*A</a:t>
            </a:r>
            <a:r>
              <a:rPr lang="zh-CN" altLang="en-US" sz="1865" dirty="0">
                <a:sym typeface="+mn-ea"/>
              </a:rPr>
              <a:t>？，</a:t>
            </a:r>
            <a:r>
              <a:rPr lang="en-US" altLang="zh-CN" sz="1865" dirty="0">
                <a:sym typeface="+mn-ea"/>
              </a:rPr>
              <a:t>*A*</a:t>
            </a:r>
            <a:r>
              <a:rPr lang="zh-CN" altLang="en-US" sz="1865" dirty="0">
                <a:sym typeface="+mn-ea"/>
              </a:rPr>
              <a:t>，</a:t>
            </a:r>
            <a:r>
              <a:rPr lang="en-US" altLang="zh-CN" sz="1865" dirty="0">
                <a:sym typeface="+mn-ea"/>
              </a:rPr>
              <a:t>*AE</a:t>
            </a:r>
            <a:r>
              <a:rPr lang="zh-CN" altLang="en-US" sz="1865" dirty="0">
                <a:sym typeface="+mn-ea"/>
              </a:rPr>
              <a:t>，</a:t>
            </a:r>
            <a:r>
              <a:rPr lang="en-US" altLang="zh-CN" sz="1865" dirty="0">
                <a:sym typeface="+mn-ea"/>
              </a:rPr>
              <a:t>*AA...</a:t>
            </a:r>
            <a:r>
              <a:rPr lang="zh-CN" altLang="en-US" sz="1865" dirty="0">
                <a:sym typeface="+mn-ea"/>
              </a:rPr>
              <a:t>到达</a:t>
            </a:r>
            <a:r>
              <a:rPr lang="en-US" altLang="zh-CN" sz="1865" dirty="0">
                <a:sym typeface="+mn-ea"/>
              </a:rPr>
              <a:t>*A*</a:t>
            </a:r>
            <a:r>
              <a:rPr lang="zh-CN" altLang="en-US" sz="1865" dirty="0">
                <a:sym typeface="+mn-ea"/>
              </a:rPr>
              <a:t>完全匹配有三个文件比最优的两个还要多，最优解更新为</a:t>
            </a:r>
            <a:r>
              <a:rPr lang="en-US" altLang="zh-CN" sz="1865" dirty="0">
                <a:sym typeface="+mn-ea"/>
              </a:rPr>
              <a:t>*A*,</a:t>
            </a:r>
            <a:r>
              <a:rPr lang="zh-CN" altLang="en-US" sz="1865" dirty="0">
                <a:sym typeface="+mn-ea"/>
              </a:rPr>
              <a:t>最大匹配文件数</a:t>
            </a:r>
            <a:r>
              <a:rPr lang="en-US" altLang="zh-CN" sz="1865" dirty="0">
                <a:sym typeface="+mn-ea"/>
              </a:rPr>
              <a:t>3</a:t>
            </a:r>
            <a:r>
              <a:rPr lang="zh-CN" altLang="en-US" sz="1865" dirty="0">
                <a:sym typeface="+mn-ea"/>
              </a:rPr>
              <a:t>，最小正则长度为</a:t>
            </a:r>
            <a:r>
              <a:rPr lang="en-US" altLang="zh-CN" sz="1865" dirty="0">
                <a:sym typeface="+mn-ea"/>
              </a:rPr>
              <a:t>3</a:t>
            </a:r>
          </a:p>
          <a:p>
            <a:endParaRPr lang="en-US" altLang="zh-CN" sz="1865" dirty="0">
              <a:sym typeface="+mn-ea"/>
            </a:endParaRPr>
          </a:p>
          <a:p>
            <a:r>
              <a:rPr lang="zh-CN" altLang="en-US" sz="1865" dirty="0">
                <a:sym typeface="+mn-ea"/>
              </a:rPr>
              <a:t>最后还有一层回溯</a:t>
            </a:r>
          </a:p>
          <a:p>
            <a:r>
              <a:rPr lang="zh-CN" altLang="en-US" sz="1865" dirty="0">
                <a:sym typeface="+mn-ea"/>
              </a:rPr>
              <a:t>到四个长度时，像</a:t>
            </a:r>
            <a:r>
              <a:rPr lang="en-US" altLang="zh-CN" sz="1865" dirty="0">
                <a:sym typeface="+mn-ea"/>
              </a:rPr>
              <a:t>*E*</a:t>
            </a:r>
            <a:r>
              <a:rPr lang="zh-CN" altLang="en-US" sz="1865" dirty="0">
                <a:sym typeface="+mn-ea"/>
              </a:rPr>
              <a:t>虽然依然满足继续回溯的条件，但是满足前缀只有三个文件，与最优匹配的</a:t>
            </a:r>
            <a:r>
              <a:rPr lang="en-US" altLang="zh-CN" sz="1865" dirty="0">
                <a:sym typeface="+mn-ea"/>
              </a:rPr>
              <a:t>3</a:t>
            </a:r>
            <a:r>
              <a:rPr lang="zh-CN" altLang="en-US" sz="1865" dirty="0">
                <a:sym typeface="+mn-ea"/>
              </a:rPr>
              <a:t>个相等，此时比较最小正则长度，明显该层回溯长度为</a:t>
            </a:r>
            <a:r>
              <a:rPr lang="en-US" altLang="zh-CN" sz="1865" dirty="0">
                <a:sym typeface="+mn-ea"/>
              </a:rPr>
              <a:t>4</a:t>
            </a:r>
            <a:r>
              <a:rPr lang="zh-CN" altLang="en-US" sz="1865" dirty="0">
                <a:sym typeface="+mn-ea"/>
              </a:rPr>
              <a:t>比最优的</a:t>
            </a:r>
            <a:r>
              <a:rPr lang="en-US" altLang="zh-CN" sz="1865" dirty="0">
                <a:sym typeface="+mn-ea"/>
              </a:rPr>
              <a:t>3</a:t>
            </a:r>
            <a:r>
              <a:rPr lang="zh-CN" altLang="en-US" sz="1865" dirty="0">
                <a:sym typeface="+mn-ea"/>
              </a:rPr>
              <a:t>要大，因此此时所有该层的分支全部剪去</a:t>
            </a:r>
            <a:r>
              <a:rPr lang="en-US" altLang="zh-CN" sz="1865" dirty="0">
                <a:sym typeface="+mn-ea"/>
              </a:rPr>
              <a:t>(</a:t>
            </a:r>
            <a:r>
              <a:rPr lang="zh-CN" altLang="en-US" sz="1865" dirty="0">
                <a:sym typeface="+mn-ea"/>
              </a:rPr>
              <a:t>已经不存在超过最优情况的匹配文件数</a:t>
            </a:r>
            <a:r>
              <a:rPr lang="en-US" altLang="zh-CN" sz="1865" dirty="0">
                <a:sym typeface="+mn-ea"/>
              </a:rPr>
              <a:t>)</a:t>
            </a:r>
            <a:r>
              <a:rPr lang="zh-CN" altLang="en-US" sz="1865" dirty="0">
                <a:sym typeface="+mn-ea"/>
              </a:rPr>
              <a:t>，最终的最优解就是</a:t>
            </a:r>
            <a:r>
              <a:rPr lang="en-US" altLang="zh-CN" sz="1865" dirty="0">
                <a:sym typeface="+mn-ea"/>
              </a:rPr>
              <a:t>*A*</a:t>
            </a:r>
          </a:p>
        </p:txBody>
      </p:sp>
      <p:pic>
        <p:nvPicPr>
          <p:cNvPr id="5" name="图片 4" descr="8d70a5254f8d768c0890a70a867c4ac1"/>
          <p:cNvPicPr>
            <a:picLocks noChangeAspect="1"/>
          </p:cNvPicPr>
          <p:nvPr/>
        </p:nvPicPr>
        <p:blipFill>
          <a:blip r:embed="rId6"/>
          <a:stretch>
            <a:fillRect/>
          </a:stretch>
        </p:blipFill>
        <p:spPr>
          <a:xfrm>
            <a:off x="6385560" y="836930"/>
            <a:ext cx="5448300" cy="5272405"/>
          </a:xfrm>
          <a:prstGeom prst="rect">
            <a:avLst/>
          </a:prstGeom>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F:\院楼照片.png院楼照片"/>
          <p:cNvPicPr>
            <a:picLocks noChangeAspect="1"/>
          </p:cNvPicPr>
          <p:nvPr/>
        </p:nvPicPr>
        <p:blipFill rotWithShape="1">
          <a:blip r:embed="rId3"/>
          <a:srcRect/>
          <a:stretch>
            <a:fillRect/>
          </a:stretch>
        </p:blipFill>
        <p:spPr>
          <a:xfrm>
            <a:off x="1" y="-1680246"/>
            <a:ext cx="12195173" cy="5372100"/>
          </a:xfrm>
          <a:prstGeom prst="rect">
            <a:avLst/>
          </a:prstGeom>
          <a:blipFill>
            <a:blip r:embed="rId4"/>
            <a:stretch>
              <a:fillRect/>
            </a:stretch>
          </a:blipFill>
        </p:spPr>
      </p:pic>
      <p:sp>
        <p:nvSpPr>
          <p:cNvPr id="6" name="矩形 5"/>
          <p:cNvSpPr/>
          <p:nvPr/>
        </p:nvSpPr>
        <p:spPr>
          <a:xfrm>
            <a:off x="-1" y="3691818"/>
            <a:ext cx="12195175" cy="972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charset="0"/>
            </a:endParaRPr>
          </a:p>
        </p:txBody>
      </p:sp>
      <p:sp>
        <p:nvSpPr>
          <p:cNvPr id="10" name="椭圆 9"/>
          <p:cNvSpPr/>
          <p:nvPr/>
        </p:nvSpPr>
        <p:spPr>
          <a:xfrm flipH="1">
            <a:off x="192931" y="1684522"/>
            <a:ext cx="535365" cy="535365"/>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sp>
        <p:nvSpPr>
          <p:cNvPr id="11" name="椭圆 10"/>
          <p:cNvSpPr/>
          <p:nvPr/>
        </p:nvSpPr>
        <p:spPr>
          <a:xfrm flipH="1">
            <a:off x="765863" y="2043356"/>
            <a:ext cx="353063" cy="353063"/>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grpSp>
        <p:nvGrpSpPr>
          <p:cNvPr id="12" name="组合 11"/>
          <p:cNvGrpSpPr/>
          <p:nvPr/>
        </p:nvGrpSpPr>
        <p:grpSpPr>
          <a:xfrm>
            <a:off x="300990" y="302260"/>
            <a:ext cx="1691640" cy="1652905"/>
            <a:chOff x="1129232" y="711771"/>
            <a:chExt cx="1228944" cy="1228944"/>
          </a:xfrm>
        </p:grpSpPr>
        <p:grpSp>
          <p:nvGrpSpPr>
            <p:cNvPr id="13" name="组合 12"/>
            <p:cNvGrpSpPr/>
            <p:nvPr/>
          </p:nvGrpSpPr>
          <p:grpSpPr>
            <a:xfrm flipH="1">
              <a:off x="1129232" y="711771"/>
              <a:ext cx="1228944" cy="1228944"/>
              <a:chOff x="2848131" y="1860029"/>
              <a:chExt cx="3807502" cy="3807502"/>
            </a:xfrm>
          </p:grpSpPr>
          <p:sp>
            <p:nvSpPr>
              <p:cNvPr id="16" name="椭圆 15"/>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cs typeface="Times New Roman" panose="02020603050405020304" charset="0"/>
                </a:endParaRPr>
              </a:p>
            </p:txBody>
          </p:sp>
          <p:sp>
            <p:nvSpPr>
              <p:cNvPr id="17" name="椭圆 16"/>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cs typeface="Times New Roman" panose="02020603050405020304" charset="0"/>
                </a:endParaRPr>
              </a:p>
            </p:txBody>
          </p:sp>
        </p:grpSp>
        <p:sp>
          <p:nvSpPr>
            <p:cNvPr id="14" name="椭圆 13"/>
            <p:cNvSpPr/>
            <p:nvPr/>
          </p:nvSpPr>
          <p:spPr>
            <a:xfrm>
              <a:off x="1278439" y="859618"/>
              <a:ext cx="937494" cy="937494"/>
            </a:xfrm>
            <a:prstGeom prst="ellipse">
              <a:avLst/>
            </a:prstGeom>
            <a:solidFill>
              <a:schemeClr val="tx2">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Times New Roman" panose="02020603050405020304" charset="0"/>
              </a:endParaRPr>
            </a:p>
          </p:txBody>
        </p:sp>
        <p:sp>
          <p:nvSpPr>
            <p:cNvPr id="15" name="文本框 4"/>
            <p:cNvSpPr txBox="1"/>
            <p:nvPr/>
          </p:nvSpPr>
          <p:spPr>
            <a:xfrm>
              <a:off x="1188754" y="1074469"/>
              <a:ext cx="1120366" cy="525476"/>
            </a:xfrm>
            <a:prstGeom prst="rect">
              <a:avLst/>
            </a:prstGeom>
            <a:noFill/>
          </p:spPr>
          <p:txBody>
            <a:bodyPr wrap="square" rtlCol="0">
              <a:spAutoFit/>
            </a:bodyPr>
            <a:lstStyle/>
            <a:p>
              <a:pPr algn="ctr"/>
              <a:r>
                <a:rPr lang="en-US" altLang="zh-CN" sz="4000" b="1" dirty="0">
                  <a:solidFill>
                    <a:schemeClr val="bg1"/>
                  </a:solidFill>
                  <a:latin typeface="Cambria Math" panose="02040503050406030204" charset="0"/>
                  <a:ea typeface="宋体" panose="02010600030101010101" pitchFamily="2" charset="-122"/>
                  <a:cs typeface="Times New Roman" panose="02020603050405020304" charset="0"/>
                </a:rPr>
                <a:t>2024</a:t>
              </a:r>
            </a:p>
          </p:txBody>
        </p:sp>
      </p:grpSp>
      <p:sp>
        <p:nvSpPr>
          <p:cNvPr id="18" name="椭圆 17"/>
          <p:cNvSpPr/>
          <p:nvPr/>
        </p:nvSpPr>
        <p:spPr>
          <a:xfrm flipH="1">
            <a:off x="1751699" y="297645"/>
            <a:ext cx="713692" cy="713693"/>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sp>
        <p:nvSpPr>
          <p:cNvPr id="19" name="椭圆 18"/>
          <p:cNvSpPr/>
          <p:nvPr/>
        </p:nvSpPr>
        <p:spPr>
          <a:xfrm flipH="1">
            <a:off x="1533123" y="27980"/>
            <a:ext cx="319702" cy="319702"/>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sp>
        <p:nvSpPr>
          <p:cNvPr id="65" name="矩形 64"/>
          <p:cNvSpPr/>
          <p:nvPr/>
        </p:nvSpPr>
        <p:spPr>
          <a:xfrm>
            <a:off x="2641203" y="4706973"/>
            <a:ext cx="7256145" cy="1106805"/>
          </a:xfrm>
          <a:prstGeom prst="rect">
            <a:avLst/>
          </a:prstGeom>
        </p:spPr>
        <p:txBody>
          <a:bodyPr wrap="square">
            <a:spAutoFit/>
          </a:bodyPr>
          <a:lstStyle/>
          <a:p>
            <a:pPr algn="ctr"/>
            <a:r>
              <a:rPr lang="zh-CN" altLang="en-US" sz="6000" b="1" dirty="0">
                <a:solidFill>
                  <a:srgbClr val="0070C0"/>
                </a:solidFill>
                <a:latin typeface="华文新魏" panose="02010800040101010101" pitchFamily="2" charset="-122"/>
                <a:ea typeface="华文新魏" panose="02010800040101010101" pitchFamily="2" charset="-122"/>
                <a:cs typeface="Times New Roman" panose="02020603050405020304" charset="0"/>
              </a:rPr>
              <a:t>感谢聆听</a:t>
            </a:r>
            <a:r>
              <a:rPr lang="zh-CN" altLang="en-US" sz="6600" b="1" dirty="0">
                <a:solidFill>
                  <a:srgbClr val="0070C0"/>
                </a:solidFill>
                <a:latin typeface="华文新魏" panose="02010800040101010101" pitchFamily="2" charset="-122"/>
                <a:ea typeface="华文新魏" panose="02010800040101010101" pitchFamily="2" charset="-122"/>
                <a:cs typeface="Times New Roman" panose="02020603050405020304" charset="0"/>
              </a:rPr>
              <a:t>！</a:t>
            </a:r>
          </a:p>
        </p:txBody>
      </p:sp>
    </p:spTree>
  </p:cSld>
  <p:clrMapOvr>
    <a:masterClrMapping/>
  </p:clrMapOvr>
  <mc:AlternateContent xmlns:mc="http://schemas.openxmlformats.org/markup-compatibility/2006" xmlns:p14="http://schemas.microsoft.com/office/powerpoint/2010/main">
    <mc:Choice Requires="p14">
      <p:transition spd="slow" p14:dur="11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封面-彩色"/>
          <p:cNvPicPr>
            <a:picLocks noChangeAspect="1"/>
          </p:cNvPicPr>
          <p:nvPr/>
        </p:nvPicPr>
        <p:blipFill>
          <a:blip r:embed="rId3">
            <a:lum bright="30000"/>
          </a:blip>
          <a:srcRect t="31955" r="72740" b="28015"/>
          <a:stretch>
            <a:fillRect/>
          </a:stretch>
        </p:blipFill>
        <p:spPr>
          <a:xfrm>
            <a:off x="9741641" y="5084233"/>
            <a:ext cx="2819400" cy="1738207"/>
          </a:xfrm>
          <a:prstGeom prst="rect">
            <a:avLst/>
          </a:prstGeom>
        </p:spPr>
      </p:pic>
      <p:pic>
        <p:nvPicPr>
          <p:cNvPr id="2" name="图片 1" descr="校徽-1"/>
          <p:cNvPicPr>
            <a:picLocks noChangeAspect="1"/>
          </p:cNvPicPr>
          <p:nvPr/>
        </p:nvPicPr>
        <p:blipFill>
          <a:blip r:embed="rId4">
            <a:grayscl/>
            <a:lum bright="24000"/>
          </a:blip>
          <a:stretch>
            <a:fillRect/>
          </a:stretch>
        </p:blipFill>
        <p:spPr>
          <a:xfrm>
            <a:off x="10536661" y="104140"/>
            <a:ext cx="1413087" cy="469900"/>
          </a:xfrm>
          <a:prstGeom prst="rect">
            <a:avLst/>
          </a:prstGeom>
        </p:spPr>
      </p:pic>
      <p:sp>
        <p:nvSpPr>
          <p:cNvPr id="11" name="Text Box 19"/>
          <p:cNvSpPr txBox="1">
            <a:spLocks noChangeArrowheads="1"/>
          </p:cNvSpPr>
          <p:nvPr>
            <p:custDataLst>
              <p:tags r:id="rId1"/>
            </p:custDataLst>
          </p:nvPr>
        </p:nvSpPr>
        <p:spPr bwMode="auto">
          <a:xfrm>
            <a:off x="624761" y="290585"/>
            <a:ext cx="1270000" cy="42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题目描述</a:t>
            </a:r>
          </a:p>
        </p:txBody>
      </p:sp>
      <p:sp>
        <p:nvSpPr>
          <p:cNvPr id="3" name="文本框 2"/>
          <p:cNvSpPr txBox="1"/>
          <p:nvPr/>
        </p:nvSpPr>
        <p:spPr>
          <a:xfrm>
            <a:off x="624761" y="5897311"/>
            <a:ext cx="11233248" cy="665480"/>
          </a:xfrm>
          <a:prstGeom prst="rect">
            <a:avLst/>
          </a:prstGeom>
          <a:noFill/>
        </p:spPr>
        <p:txBody>
          <a:bodyPr wrap="square" rtlCol="0">
            <a:spAutoFit/>
          </a:bodyPr>
          <a:lstStyle/>
          <a:p>
            <a:r>
              <a:rPr lang="zh-CN" altLang="en-US" sz="1865" dirty="0"/>
              <a:t>本题的目标是设计一个算法，从给定的文件名集合中，找出匹配最多 </a:t>
            </a:r>
            <a:r>
              <a:rPr lang="zh-CN" altLang="en-US" sz="1865" b="1" dirty="0"/>
              <a:t>操作文件</a:t>
            </a:r>
            <a:r>
              <a:rPr lang="zh-CN" altLang="en-US" sz="1865" dirty="0"/>
              <a:t> 且不匹配 </a:t>
            </a:r>
            <a:r>
              <a:rPr lang="zh-CN" altLang="en-US" sz="1865" b="1" dirty="0"/>
              <a:t>非操作文件</a:t>
            </a:r>
            <a:r>
              <a:rPr lang="zh-CN" altLang="en-US" sz="1865" dirty="0"/>
              <a:t> 的正则表达式，并使该正则表达式的长度最短。</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3118" y="371664"/>
            <a:ext cx="7111544" cy="5330719"/>
          </a:xfrm>
          <a:prstGeom prst="rect">
            <a:avLst/>
          </a:prstGeom>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封面-彩色"/>
          <p:cNvPicPr>
            <a:picLocks noChangeAspect="1"/>
          </p:cNvPicPr>
          <p:nvPr/>
        </p:nvPicPr>
        <p:blipFill>
          <a:blip r:embed="rId3">
            <a:lum bright="30000"/>
          </a:blip>
          <a:srcRect t="31955" r="72740" b="28015"/>
          <a:stretch>
            <a:fillRect/>
          </a:stretch>
        </p:blipFill>
        <p:spPr>
          <a:xfrm>
            <a:off x="9741641" y="5084233"/>
            <a:ext cx="2819400" cy="1738207"/>
          </a:xfrm>
          <a:prstGeom prst="rect">
            <a:avLst/>
          </a:prstGeom>
        </p:spPr>
      </p:pic>
      <p:pic>
        <p:nvPicPr>
          <p:cNvPr id="2" name="图片 1" descr="校徽-1"/>
          <p:cNvPicPr>
            <a:picLocks noChangeAspect="1"/>
          </p:cNvPicPr>
          <p:nvPr/>
        </p:nvPicPr>
        <p:blipFill>
          <a:blip r:embed="rId4">
            <a:grayscl/>
            <a:lum bright="24000"/>
          </a:blip>
          <a:stretch>
            <a:fillRect/>
          </a:stretch>
        </p:blipFill>
        <p:spPr>
          <a:xfrm>
            <a:off x="10536661" y="104140"/>
            <a:ext cx="1413087" cy="469900"/>
          </a:xfrm>
          <a:prstGeom prst="rect">
            <a:avLst/>
          </a:prstGeom>
        </p:spPr>
      </p:pic>
      <p:sp>
        <p:nvSpPr>
          <p:cNvPr id="11" name="Text Box 19"/>
          <p:cNvSpPr txBox="1">
            <a:spLocks noChangeArrowheads="1"/>
          </p:cNvSpPr>
          <p:nvPr>
            <p:custDataLst>
              <p:tags r:id="rId1"/>
            </p:custDataLst>
          </p:nvPr>
        </p:nvSpPr>
        <p:spPr bwMode="auto">
          <a:xfrm>
            <a:off x="624761" y="290585"/>
            <a:ext cx="1270000" cy="42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算法思路</a:t>
            </a:r>
          </a:p>
        </p:txBody>
      </p:sp>
      <p:pic>
        <p:nvPicPr>
          <p:cNvPr id="9" name="图片 8"/>
          <p:cNvPicPr>
            <a:picLocks noChangeAspect="1"/>
          </p:cNvPicPr>
          <p:nvPr/>
        </p:nvPicPr>
        <p:blipFill>
          <a:blip r:embed="rId5"/>
          <a:stretch>
            <a:fillRect/>
          </a:stretch>
        </p:blipFill>
        <p:spPr>
          <a:xfrm>
            <a:off x="817001" y="1455332"/>
            <a:ext cx="4320480" cy="2009197"/>
          </a:xfrm>
          <a:prstGeom prst="rect">
            <a:avLst/>
          </a:prstGeom>
        </p:spPr>
      </p:pic>
      <p:sp>
        <p:nvSpPr>
          <p:cNvPr id="10" name="文本框 9"/>
          <p:cNvSpPr txBox="1"/>
          <p:nvPr/>
        </p:nvSpPr>
        <p:spPr>
          <a:xfrm>
            <a:off x="421142" y="741991"/>
            <a:ext cx="11437085" cy="665480"/>
          </a:xfrm>
          <a:prstGeom prst="rect">
            <a:avLst/>
          </a:prstGeom>
          <a:noFill/>
        </p:spPr>
        <p:txBody>
          <a:bodyPr wrap="square">
            <a:spAutoFit/>
          </a:bodyPr>
          <a:lstStyle/>
          <a:p>
            <a:r>
              <a:rPr lang="en-US" altLang="zh-CN" sz="1865" dirty="0"/>
              <a:t>1.</a:t>
            </a:r>
            <a:r>
              <a:rPr lang="zh-CN" altLang="en-US" sz="1865" dirty="0"/>
              <a:t>如何表示正则表达式的候选字符集。</a:t>
            </a:r>
            <a:endParaRPr lang="en-US" altLang="zh-CN" sz="1865" dirty="0"/>
          </a:p>
          <a:p>
            <a:r>
              <a:rPr lang="zh-CN" altLang="en-US" sz="1865" dirty="0"/>
              <a:t>通过统计操作文件名中每个位置的字符出现频率，并按频率排序，生成正则表达式时优先选择频率高的字符</a:t>
            </a:r>
            <a:endParaRPr lang="en-US" altLang="zh-CN" sz="1865" dirty="0"/>
          </a:p>
        </p:txBody>
      </p:sp>
      <p:sp>
        <p:nvSpPr>
          <p:cNvPr id="15" name="文本框 14"/>
          <p:cNvSpPr txBox="1"/>
          <p:nvPr/>
        </p:nvSpPr>
        <p:spPr>
          <a:xfrm>
            <a:off x="451465" y="3532160"/>
            <a:ext cx="10446656" cy="2389505"/>
          </a:xfrm>
          <a:prstGeom prst="rect">
            <a:avLst/>
          </a:prstGeom>
          <a:noFill/>
        </p:spPr>
        <p:txBody>
          <a:bodyPr wrap="square">
            <a:spAutoFit/>
          </a:bodyPr>
          <a:lstStyle/>
          <a:p>
            <a:r>
              <a:rPr lang="en-US" altLang="zh-CN" sz="1865" dirty="0"/>
              <a:t>2.</a:t>
            </a:r>
            <a:r>
              <a:rPr lang="zh-CN" altLang="en-US" sz="1865" dirty="0"/>
              <a:t>回溯搜索。</a:t>
            </a:r>
            <a:endParaRPr lang="en-US" altLang="zh-CN" sz="1865" dirty="0"/>
          </a:p>
          <a:p>
            <a:pPr marL="285750" indent="-285750">
              <a:buFont typeface="Wingdings" panose="05000000000000000000" pitchFamily="2" charset="2"/>
              <a:buChar char="l"/>
            </a:pPr>
            <a:r>
              <a:rPr lang="zh-CN" altLang="en-US" sz="1865" dirty="0"/>
              <a:t>进行状态扩展，通过三种分支（通配符 </a:t>
            </a:r>
            <a:r>
              <a:rPr lang="en-US" altLang="zh-CN" sz="1865" b="1" u="sng" dirty="0"/>
              <a:t>?</a:t>
            </a:r>
            <a:r>
              <a:rPr lang="en-US" altLang="zh-CN" sz="1865" dirty="0"/>
              <a:t> </a:t>
            </a:r>
            <a:r>
              <a:rPr lang="zh-CN" altLang="en-US" sz="1865" dirty="0"/>
              <a:t>和 </a:t>
            </a:r>
            <a:r>
              <a:rPr lang="zh-CN" altLang="en-US" sz="1865" b="1" u="sng" dirty="0"/>
              <a:t>*</a:t>
            </a:r>
            <a:r>
              <a:rPr lang="zh-CN" altLang="en-US" sz="1865" dirty="0"/>
              <a:t>，以及</a:t>
            </a:r>
            <a:r>
              <a:rPr lang="zh-CN" altLang="en-US" sz="1865" b="1" u="sng" dirty="0"/>
              <a:t>单个字符</a:t>
            </a:r>
            <a:r>
              <a:rPr lang="zh-CN" altLang="en-US" sz="1865" dirty="0"/>
              <a:t>），算法会尝试所有可能的正则表达式组合。</a:t>
            </a:r>
            <a:endParaRPr lang="en-US" altLang="zh-CN" sz="1865" dirty="0"/>
          </a:p>
          <a:p>
            <a:pPr marL="285750" indent="-285750">
              <a:buFont typeface="Wingdings" panose="05000000000000000000" pitchFamily="2" charset="2"/>
              <a:buChar char="l"/>
            </a:pPr>
            <a:r>
              <a:rPr lang="zh-CN" altLang="en-US" sz="1865" dirty="0"/>
              <a:t>剪枝优化：优先尝试高频字符，减少无效搜索。如果当前正则表达式无法匹配更多操作文件或者匹配了非操作文件，停止搜索，减少无效搜索。</a:t>
            </a:r>
            <a:endParaRPr lang="en-US" altLang="zh-CN" sz="1865" dirty="0"/>
          </a:p>
          <a:p>
            <a:pPr marL="285750" indent="-285750">
              <a:buFont typeface="Wingdings" panose="05000000000000000000" pitchFamily="2" charset="2"/>
              <a:buChar char="l"/>
            </a:pPr>
            <a:r>
              <a:rPr lang="zh-CN" altLang="en-US" sz="1865" dirty="0"/>
              <a:t>当找到一个更优解（匹配更多正例，或在相同匹配数下更短的正则表达式）时，会更新全局最优解。</a:t>
            </a:r>
            <a:endParaRPr lang="en-US" altLang="zh-CN" sz="1865" dirty="0"/>
          </a:p>
          <a:p>
            <a:r>
              <a:rPr lang="zh-CN" altLang="en-US" sz="1865" dirty="0"/>
              <a:t> </a:t>
            </a:r>
            <a:endParaRPr lang="en-US" altLang="zh-CN" sz="1865"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封面-彩色"/>
          <p:cNvPicPr>
            <a:picLocks noChangeAspect="1"/>
          </p:cNvPicPr>
          <p:nvPr/>
        </p:nvPicPr>
        <p:blipFill>
          <a:blip r:embed="rId4">
            <a:lum bright="30000"/>
          </a:blip>
          <a:srcRect t="31955" r="72740" b="28015"/>
          <a:stretch>
            <a:fillRect/>
          </a:stretch>
        </p:blipFill>
        <p:spPr>
          <a:xfrm>
            <a:off x="9741641" y="5084233"/>
            <a:ext cx="2819400" cy="1738207"/>
          </a:xfrm>
          <a:prstGeom prst="rect">
            <a:avLst/>
          </a:prstGeom>
        </p:spPr>
      </p:pic>
      <p:pic>
        <p:nvPicPr>
          <p:cNvPr id="2" name="图片 1" descr="校徽-1"/>
          <p:cNvPicPr>
            <a:picLocks noChangeAspect="1"/>
          </p:cNvPicPr>
          <p:nvPr/>
        </p:nvPicPr>
        <p:blipFill>
          <a:blip r:embed="rId5">
            <a:grayscl/>
            <a:lum bright="24000"/>
          </a:blip>
          <a:stretch>
            <a:fillRect/>
          </a:stretch>
        </p:blipFill>
        <p:spPr>
          <a:xfrm>
            <a:off x="10536661" y="104140"/>
            <a:ext cx="1413087" cy="469900"/>
          </a:xfrm>
          <a:prstGeom prst="rect">
            <a:avLst/>
          </a:prstGeom>
        </p:spPr>
      </p:pic>
      <p:sp>
        <p:nvSpPr>
          <p:cNvPr id="11" name="Text Box 19"/>
          <p:cNvSpPr txBox="1">
            <a:spLocks noChangeArrowheads="1"/>
          </p:cNvSpPr>
          <p:nvPr>
            <p:custDataLst>
              <p:tags r:id="rId1"/>
            </p:custDataLst>
          </p:nvPr>
        </p:nvSpPr>
        <p:spPr bwMode="auto">
          <a:xfrm>
            <a:off x="624761" y="290585"/>
            <a:ext cx="1270000" cy="42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算法思路</a:t>
            </a:r>
          </a:p>
        </p:txBody>
      </p:sp>
      <p:sp>
        <p:nvSpPr>
          <p:cNvPr id="13" name="文本框 12"/>
          <p:cNvSpPr txBox="1"/>
          <p:nvPr/>
        </p:nvSpPr>
        <p:spPr>
          <a:xfrm>
            <a:off x="528969" y="741991"/>
            <a:ext cx="10415781" cy="3251200"/>
          </a:xfrm>
          <a:prstGeom prst="rect">
            <a:avLst/>
          </a:prstGeom>
          <a:noFill/>
        </p:spPr>
        <p:txBody>
          <a:bodyPr wrap="square">
            <a:spAutoFit/>
          </a:bodyPr>
          <a:lstStyle/>
          <a:p>
            <a:r>
              <a:rPr lang="en-US" altLang="zh-CN" sz="1865" dirty="0"/>
              <a:t>3.</a:t>
            </a:r>
            <a:r>
              <a:rPr lang="zh-CN" altLang="en-US" sz="1865" dirty="0"/>
              <a:t>如何利用动态规划判断当前正则表达式与文件名的匹配情况。</a:t>
            </a:r>
            <a:endParaRPr lang="en-US" altLang="zh-CN" sz="1865" dirty="0"/>
          </a:p>
          <a:p>
            <a:r>
              <a:rPr lang="zh-CN" altLang="en-US" sz="1865" b="0" i="0" dirty="0">
                <a:effectLst/>
                <a:latin typeface="D-DINExp"/>
              </a:rPr>
              <a:t>设当前考察的正规表达式为 </a:t>
            </a:r>
            <a:r>
              <a:rPr lang="en-US" altLang="zh-CN" sz="1865" b="0" i="0" dirty="0">
                <a:effectLst/>
                <a:latin typeface="KaTeX_Main"/>
              </a:rPr>
              <a:t>s</a:t>
            </a:r>
            <a:r>
              <a:rPr lang="zh-CN" altLang="en-US" sz="1865" b="0" i="0" dirty="0">
                <a:effectLst/>
                <a:latin typeface="D-DINExp"/>
              </a:rPr>
              <a:t>，当前期考察的文件为 </a:t>
            </a:r>
            <a:r>
              <a:rPr lang="en-US" altLang="zh-CN" sz="1865" b="0" i="0" dirty="0">
                <a:effectLst/>
                <a:latin typeface="KaTeX_Main"/>
              </a:rPr>
              <a:t>f</a:t>
            </a:r>
            <a:r>
              <a:rPr lang="zh-CN" altLang="en-US" sz="1865" b="0" i="0" dirty="0">
                <a:effectLst/>
                <a:latin typeface="D-DINExp"/>
              </a:rPr>
              <a:t>。用 </a:t>
            </a:r>
            <a:r>
              <a:rPr lang="en-US" altLang="zh-CN" sz="1865" b="0" i="0" dirty="0">
                <a:effectLst/>
                <a:latin typeface="KaTeX_Main"/>
              </a:rPr>
              <a:t>match(</a:t>
            </a:r>
            <a:r>
              <a:rPr lang="en-US" altLang="zh-CN" sz="1865" b="0" i="0" dirty="0" err="1">
                <a:effectLst/>
                <a:latin typeface="KaTeX_Main"/>
              </a:rPr>
              <a:t>i,j</a:t>
            </a:r>
            <a:r>
              <a:rPr lang="en-US" altLang="zh-CN" sz="1865" b="0" i="0" dirty="0">
                <a:effectLst/>
                <a:latin typeface="KaTeX_Main"/>
              </a:rPr>
              <a:t>)</a:t>
            </a:r>
            <a:r>
              <a:rPr lang="en-US" altLang="zh-CN" sz="1865" i="1" dirty="0">
                <a:latin typeface="KaTeX_Math"/>
              </a:rPr>
              <a:t> </a:t>
            </a:r>
            <a:r>
              <a:rPr lang="zh-CN" altLang="en-US" sz="1865" b="0" i="0" dirty="0">
                <a:effectLst/>
                <a:latin typeface="D-DINExp"/>
              </a:rPr>
              <a:t>表示 </a:t>
            </a:r>
            <a:r>
              <a:rPr lang="en-US" altLang="zh-CN" sz="1865" b="0" i="0" dirty="0">
                <a:effectLst/>
                <a:latin typeface="KaTeX_Main"/>
              </a:rPr>
              <a:t>s[1</a:t>
            </a:r>
            <a:r>
              <a:rPr lang="en-US" altLang="zh-CN" sz="1865" dirty="0">
                <a:latin typeface="KaTeX_Main"/>
              </a:rPr>
              <a:t>:</a:t>
            </a:r>
            <a:r>
              <a:rPr lang="en-US" altLang="zh-CN" sz="1865" b="0" i="0" dirty="0">
                <a:effectLst/>
                <a:latin typeface="KaTeX_Main"/>
              </a:rPr>
              <a:t>i]</a:t>
            </a:r>
            <a:r>
              <a:rPr lang="en-US" altLang="zh-CN" sz="1865" i="1" dirty="0">
                <a:latin typeface="KaTeX_Math"/>
              </a:rPr>
              <a:t> </a:t>
            </a:r>
            <a:r>
              <a:rPr lang="zh-CN" altLang="en-US" sz="1865" b="0" i="0" dirty="0">
                <a:effectLst/>
                <a:latin typeface="D-DINExp"/>
              </a:rPr>
              <a:t>与 </a:t>
            </a:r>
            <a:r>
              <a:rPr lang="en-US" altLang="zh-CN" sz="1865" b="0" i="0" dirty="0">
                <a:effectLst/>
                <a:latin typeface="KaTeX_Main"/>
              </a:rPr>
              <a:t>f[1:j]</a:t>
            </a:r>
            <a:r>
              <a:rPr lang="en-US" altLang="zh-CN" sz="1865" b="0" i="1" dirty="0">
                <a:effectLst/>
                <a:latin typeface="KaTeX_Math"/>
              </a:rPr>
              <a:t> </a:t>
            </a:r>
            <a:r>
              <a:rPr lang="en-US" altLang="zh-CN" sz="1865" b="0" i="0" dirty="0">
                <a:effectLst/>
                <a:latin typeface="D-DINExp"/>
              </a:rPr>
              <a:t> </a:t>
            </a:r>
            <a:r>
              <a:rPr lang="zh-CN" altLang="en-US" sz="1865" b="0" i="0" dirty="0">
                <a:effectLst/>
                <a:latin typeface="D-DINExp"/>
              </a:rPr>
              <a:t>的匹配情况。当 </a:t>
            </a:r>
            <a:r>
              <a:rPr lang="en-US" altLang="zh-CN" sz="1865" b="0" i="0" dirty="0">
                <a:effectLst/>
                <a:latin typeface="KaTeX_Main"/>
              </a:rPr>
              <a:t> s[1</a:t>
            </a:r>
            <a:r>
              <a:rPr lang="en-US" altLang="zh-CN" sz="1865" dirty="0">
                <a:latin typeface="KaTeX_Main"/>
              </a:rPr>
              <a:t>:</a:t>
            </a:r>
            <a:r>
              <a:rPr lang="en-US" altLang="zh-CN" sz="1865" b="0" i="0" dirty="0">
                <a:effectLst/>
                <a:latin typeface="KaTeX_Main"/>
              </a:rPr>
              <a:t>i] </a:t>
            </a:r>
            <a:r>
              <a:rPr lang="en-US" altLang="zh-CN" sz="1865" b="0" i="0" dirty="0">
                <a:effectLst/>
                <a:latin typeface="D-DINExp"/>
              </a:rPr>
              <a:t> </a:t>
            </a:r>
            <a:r>
              <a:rPr lang="zh-CN" altLang="en-US" sz="1865" b="0" i="0" dirty="0">
                <a:effectLst/>
                <a:latin typeface="D-DINExp"/>
              </a:rPr>
              <a:t>能匹配 </a:t>
            </a:r>
            <a:r>
              <a:rPr lang="en-US" altLang="zh-CN" sz="1865" b="0" i="0" dirty="0">
                <a:effectLst/>
                <a:latin typeface="KaTeX_Main"/>
              </a:rPr>
              <a:t> f[1:j] </a:t>
            </a:r>
            <a:r>
              <a:rPr lang="zh-CN" altLang="en-US" sz="1865" b="0" i="0" dirty="0">
                <a:effectLst/>
                <a:latin typeface="D-DINExp"/>
              </a:rPr>
              <a:t>时，</a:t>
            </a:r>
            <a:r>
              <a:rPr lang="en-US" altLang="zh-CN" sz="1865" b="0" i="0" dirty="0">
                <a:effectLst/>
                <a:latin typeface="KaTeX_Main"/>
              </a:rPr>
              <a:t>match(</a:t>
            </a:r>
            <a:r>
              <a:rPr lang="en-US" altLang="zh-CN" sz="1865" b="0" i="0" dirty="0" err="1">
                <a:effectLst/>
                <a:latin typeface="KaTeX_Main"/>
              </a:rPr>
              <a:t>i,j</a:t>
            </a:r>
            <a:r>
              <a:rPr lang="en-US" altLang="zh-CN" sz="1865" b="0" i="0" dirty="0">
                <a:effectLst/>
                <a:latin typeface="KaTeX_Main"/>
              </a:rPr>
              <a:t>)=1</a:t>
            </a:r>
            <a:r>
              <a:rPr lang="zh-CN" altLang="en-US" sz="1865" dirty="0">
                <a:latin typeface="D-DINExp"/>
              </a:rPr>
              <a:t>，</a:t>
            </a:r>
            <a:r>
              <a:rPr lang="zh-CN" altLang="en-US" sz="1865" b="0" i="0" dirty="0">
                <a:effectLst/>
                <a:latin typeface="D-DINExp"/>
              </a:rPr>
              <a:t>可用下面的递归式计算 </a:t>
            </a:r>
            <a:r>
              <a:rPr lang="en-US" altLang="zh-CN" sz="1865" b="0" i="0" dirty="0">
                <a:effectLst/>
                <a:latin typeface="KaTeX_Main"/>
              </a:rPr>
              <a:t>match(</a:t>
            </a:r>
            <a:r>
              <a:rPr lang="en-US" altLang="zh-CN" sz="1865" b="0" i="0" dirty="0" err="1">
                <a:effectLst/>
                <a:latin typeface="KaTeX_Main"/>
              </a:rPr>
              <a:t>i,j</a:t>
            </a:r>
            <a:r>
              <a:rPr lang="en-US" altLang="zh-CN" sz="1865" b="0" i="0" dirty="0">
                <a:effectLst/>
                <a:latin typeface="KaTeX_Main"/>
              </a:rPr>
              <a:t>)</a:t>
            </a:r>
            <a:r>
              <a:rPr lang="en-US" altLang="zh-CN" sz="1865" b="0" i="1" dirty="0">
                <a:effectLst/>
                <a:latin typeface="KaTeX_Math"/>
              </a:rPr>
              <a:t> </a:t>
            </a:r>
            <a:r>
              <a:rPr lang="zh-CN" altLang="en-US" sz="1865" b="0" i="0" dirty="0">
                <a:effectLst/>
                <a:latin typeface="D-DINExp"/>
              </a:rPr>
              <a:t>。</a:t>
            </a:r>
            <a:endParaRPr lang="en-US" altLang="zh-CN" sz="1865" b="0" i="0" dirty="0">
              <a:effectLst/>
              <a:latin typeface="D-DINExp"/>
            </a:endParaRPr>
          </a:p>
          <a:p>
            <a:endParaRPr lang="en-US" altLang="zh-CN" sz="1865" dirty="0">
              <a:latin typeface="D-DINExp"/>
            </a:endParaRPr>
          </a:p>
          <a:p>
            <a:endParaRPr lang="en-US" altLang="zh-CN" sz="1865" dirty="0">
              <a:latin typeface="D-DINExp"/>
            </a:endParaRPr>
          </a:p>
          <a:p>
            <a:endParaRPr lang="en-US" altLang="zh-CN" sz="1865" dirty="0">
              <a:latin typeface="D-DINExp"/>
            </a:endParaRPr>
          </a:p>
          <a:p>
            <a:endParaRPr lang="en-US" altLang="zh-CN" sz="1865" dirty="0">
              <a:latin typeface="D-DINExp"/>
            </a:endParaRPr>
          </a:p>
          <a:p>
            <a:endParaRPr lang="en-US" altLang="zh-CN" sz="1865" dirty="0">
              <a:latin typeface="D-DINExp"/>
            </a:endParaRPr>
          </a:p>
          <a:p>
            <a:endParaRPr lang="en-US" altLang="zh-CN" sz="1865" dirty="0">
              <a:latin typeface="D-DINExp"/>
            </a:endParaRPr>
          </a:p>
          <a:p>
            <a:r>
              <a:rPr lang="zh-CN" altLang="en-US" sz="1865" b="0" i="0" dirty="0">
                <a:effectLst/>
                <a:latin typeface="D-DINExp"/>
              </a:rPr>
              <a:t>否则 </a:t>
            </a:r>
            <a:r>
              <a:rPr lang="en-US" altLang="zh-CN" sz="1865" b="0" i="0" dirty="0">
                <a:effectLst/>
                <a:latin typeface="KaTeX_Main"/>
              </a:rPr>
              <a:t>match(</a:t>
            </a:r>
            <a:r>
              <a:rPr lang="en-US" altLang="zh-CN" sz="1865" b="0" i="0" dirty="0" err="1">
                <a:effectLst/>
                <a:latin typeface="KaTeX_Main"/>
              </a:rPr>
              <a:t>i,j</a:t>
            </a:r>
            <a:r>
              <a:rPr lang="en-US" altLang="zh-CN" sz="1865" b="0" i="0" dirty="0">
                <a:effectLst/>
                <a:latin typeface="KaTeX_Main"/>
              </a:rPr>
              <a:t>)=0</a:t>
            </a:r>
            <a:endParaRPr lang="zh-CN" altLang="en-US" sz="1865" dirty="0"/>
          </a:p>
          <a:p>
            <a:endParaRPr lang="zh-CN" altLang="en-US" sz="1865" dirty="0"/>
          </a:p>
        </p:txBody>
      </p:sp>
      <p:pic>
        <p:nvPicPr>
          <p:cNvPr id="19" name="图片 18"/>
          <p:cNvPicPr>
            <a:picLocks noChangeAspect="1"/>
          </p:cNvPicPr>
          <p:nvPr/>
        </p:nvPicPr>
        <p:blipFill>
          <a:blip r:embed="rId6"/>
          <a:stretch>
            <a:fillRect/>
          </a:stretch>
        </p:blipFill>
        <p:spPr>
          <a:xfrm>
            <a:off x="528969" y="1748465"/>
            <a:ext cx="5943600" cy="1270000"/>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矩形 5"/>
          <p:cNvSpPr/>
          <p:nvPr/>
        </p:nvSpPr>
        <p:spPr>
          <a:xfrm>
            <a:off x="1905" y="2889250"/>
            <a:ext cx="12192635" cy="600075"/>
          </a:xfrm>
          <a:prstGeom prst="rect">
            <a:avLst/>
          </a:prstGeom>
          <a:solidFill>
            <a:srgbClr val="1D8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rPr>
              <a:t>  </a:t>
            </a:r>
          </a:p>
        </p:txBody>
      </p:sp>
      <p:sp>
        <p:nvSpPr>
          <p:cNvPr id="4" name="TextBox 3"/>
          <p:cNvSpPr txBox="1"/>
          <p:nvPr/>
        </p:nvSpPr>
        <p:spPr>
          <a:xfrm>
            <a:off x="36914" y="-1911593"/>
            <a:ext cx="3631764" cy="10761980"/>
          </a:xfrm>
          <a:prstGeom prst="rect">
            <a:avLst/>
          </a:prstGeom>
          <a:noFill/>
          <a:effectLst>
            <a:outerShdw blurRad="165100" dist="76200" dir="1200000" algn="tl" rotWithShape="0">
              <a:prstClr val="black">
                <a:alpha val="1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933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rPr>
              <a:t>2</a:t>
            </a:r>
          </a:p>
        </p:txBody>
      </p:sp>
      <p:sp>
        <p:nvSpPr>
          <p:cNvPr id="3" name="矩形 2"/>
          <p:cNvSpPr/>
          <p:nvPr/>
        </p:nvSpPr>
        <p:spPr>
          <a:xfrm>
            <a:off x="8512098" y="1863019"/>
            <a:ext cx="3166110" cy="993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586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rPr>
              <a:t>PART TWO</a:t>
            </a:r>
            <a:endParaRPr kumimoji="0" lang="zh-CN" altLang="en-US" sz="586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endParaRPr>
          </a:p>
        </p:txBody>
      </p:sp>
      <p:pic>
        <p:nvPicPr>
          <p:cNvPr id="2" name="图片 1" descr="C:\Users\Administrator\Desktop\7.png7"/>
          <p:cNvPicPr>
            <a:picLocks noChangeAspect="1"/>
          </p:cNvPicPr>
          <p:nvPr/>
        </p:nvPicPr>
        <p:blipFill>
          <a:blip r:embed="rId2">
            <a:lum bright="36000" contrast="-6000"/>
          </a:blip>
          <a:srcRect/>
          <a:stretch>
            <a:fillRect/>
          </a:stretch>
        </p:blipFill>
        <p:spPr>
          <a:xfrm>
            <a:off x="7578408" y="4273973"/>
            <a:ext cx="4615180" cy="3263053"/>
          </a:xfrm>
          <a:prstGeom prst="rect">
            <a:avLst/>
          </a:prstGeom>
        </p:spPr>
      </p:pic>
      <p:sp>
        <p:nvSpPr>
          <p:cNvPr id="5" name="文本框 4"/>
          <p:cNvSpPr txBox="1"/>
          <p:nvPr/>
        </p:nvSpPr>
        <p:spPr>
          <a:xfrm>
            <a:off x="8257827" y="2925445"/>
            <a:ext cx="3180428" cy="523220"/>
          </a:xfrm>
          <a:prstGeom prst="rect">
            <a:avLst/>
          </a:prstGeom>
          <a:noFill/>
        </p:spPr>
        <p:txBody>
          <a:bodyPr wrap="square" rtlCol="0">
            <a:spAutoFit/>
          </a:bodyPr>
          <a:lstStyle/>
          <a:p>
            <a:r>
              <a:rPr lang="zh-CN" altLang="en-US" sz="2800" noProof="0" dirty="0">
                <a:ln>
                  <a:noFill/>
                </a:ln>
                <a:solidFill>
                  <a:prstClr val="white"/>
                </a:solidFill>
                <a:effectLst/>
                <a:uLnTx/>
                <a:uFillTx/>
                <a:latin typeface="Impact" panose="020B0806030902050204"/>
                <a:ea typeface="微软雅黑" panose="020B0503020204020204" pitchFamily="34" charset="-122"/>
              </a:rPr>
              <a:t>回溯主体</a:t>
            </a:r>
            <a:r>
              <a:rPr lang="en-US" altLang="zh-CN" sz="2800" noProof="0" dirty="0">
                <a:ln>
                  <a:noFill/>
                </a:ln>
                <a:solidFill>
                  <a:prstClr val="white"/>
                </a:solidFill>
                <a:effectLst/>
                <a:uLnTx/>
                <a:uFillTx/>
                <a:latin typeface="Impact" panose="020B0806030902050204"/>
                <a:ea typeface="微软雅黑" panose="020B0503020204020204" pitchFamily="34" charset="-122"/>
              </a:rPr>
              <a:t>search</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封面-彩色"/>
          <p:cNvPicPr>
            <a:picLocks noChangeAspect="1"/>
          </p:cNvPicPr>
          <p:nvPr/>
        </p:nvPicPr>
        <p:blipFill>
          <a:blip r:embed="rId3">
            <a:lum bright="30000"/>
          </a:blip>
          <a:srcRect t="31955" r="72740" b="28015"/>
          <a:stretch>
            <a:fillRect/>
          </a:stretch>
        </p:blipFill>
        <p:spPr>
          <a:xfrm>
            <a:off x="9741640" y="5084234"/>
            <a:ext cx="2819400" cy="1738207"/>
          </a:xfrm>
          <a:prstGeom prst="rect">
            <a:avLst/>
          </a:prstGeom>
        </p:spPr>
      </p:pic>
      <p:pic>
        <p:nvPicPr>
          <p:cNvPr id="2" name="图片 1" descr="校徽-1"/>
          <p:cNvPicPr>
            <a:picLocks noChangeAspect="1"/>
          </p:cNvPicPr>
          <p:nvPr/>
        </p:nvPicPr>
        <p:blipFill>
          <a:blip r:embed="rId4">
            <a:grayscl/>
            <a:lum bright="24000"/>
          </a:blip>
          <a:stretch>
            <a:fillRect/>
          </a:stretch>
        </p:blipFill>
        <p:spPr>
          <a:xfrm>
            <a:off x="10536661" y="104141"/>
            <a:ext cx="1413087" cy="469900"/>
          </a:xfrm>
          <a:prstGeom prst="rect">
            <a:avLst/>
          </a:prstGeom>
        </p:spPr>
      </p:pic>
      <p:sp>
        <p:nvSpPr>
          <p:cNvPr id="11" name="Text Box 19"/>
          <p:cNvSpPr txBox="1">
            <a:spLocks noChangeArrowheads="1"/>
          </p:cNvSpPr>
          <p:nvPr>
            <p:custDataLst>
              <p:tags r:id="rId1"/>
            </p:custDataLst>
          </p:nvPr>
        </p:nvSpPr>
        <p:spPr bwMode="auto">
          <a:xfrm>
            <a:off x="624761" y="290585"/>
            <a:ext cx="1572225"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135" dirty="0">
                <a:solidFill>
                  <a:schemeClr val="tx1">
                    <a:lumMod val="65000"/>
                    <a:lumOff val="35000"/>
                  </a:schemeClr>
                </a:solidFill>
                <a:latin typeface="微软雅黑" panose="020B0503020204020204" pitchFamily="34" charset="-122"/>
                <a:ea typeface="微软雅黑" panose="020B0503020204020204" pitchFamily="34" charset="-122"/>
              </a:rPr>
              <a:t>search</a:t>
            </a:r>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5" name="文本框 4"/>
          <p:cNvSpPr txBox="1"/>
          <p:nvPr/>
        </p:nvSpPr>
        <p:spPr>
          <a:xfrm>
            <a:off x="7249900" y="2372360"/>
            <a:ext cx="4064000" cy="1938992"/>
          </a:xfrm>
          <a:prstGeom prst="rect">
            <a:avLst/>
          </a:prstGeom>
          <a:noFill/>
        </p:spPr>
        <p:txBody>
          <a:bodyPr wrap="square" rtlCol="0">
            <a:spAutoFit/>
          </a:bodyPr>
          <a:lstStyle/>
          <a:p>
            <a:r>
              <a:rPr lang="zh-CN" altLang="en-US" sz="2400">
                <a:latin typeface="仿宋" panose="02010609060101010101" charset="-122"/>
                <a:ea typeface="仿宋" panose="02010609060101010101" charset="-122"/>
              </a:rPr>
              <a:t>这是程序的核心函数，使用</a:t>
            </a:r>
            <a:r>
              <a:rPr lang="zh-CN" altLang="en-US" sz="2400" b="1">
                <a:latin typeface="仿宋" panose="02010609060101010101" charset="-122"/>
                <a:ea typeface="仿宋" panose="02010609060101010101" charset="-122"/>
              </a:rPr>
              <a:t>递归</a:t>
            </a:r>
            <a:r>
              <a:rPr lang="zh-CN" altLang="en-US" sz="2400">
                <a:latin typeface="仿宋" panose="02010609060101010101" charset="-122"/>
                <a:ea typeface="仿宋" panose="02010609060101010101" charset="-122"/>
              </a:rPr>
              <a:t>和</a:t>
            </a:r>
            <a:r>
              <a:rPr lang="zh-CN" altLang="en-US" sz="2400" b="1">
                <a:latin typeface="仿宋" panose="02010609060101010101" charset="-122"/>
                <a:ea typeface="仿宋" panose="02010609060101010101" charset="-122"/>
              </a:rPr>
              <a:t>回溯算法</a:t>
            </a:r>
            <a:r>
              <a:rPr lang="zh-CN" altLang="en-US" sz="2400">
                <a:latin typeface="仿宋" panose="02010609060101010101" charset="-122"/>
                <a:ea typeface="仿宋" panose="02010609060101010101" charset="-122"/>
              </a:rPr>
              <a:t>生成所有可能的正则表达式，并更新最大匹配文件数和最短正则表达式长度。</a:t>
            </a:r>
          </a:p>
        </p:txBody>
      </p:sp>
      <p:pic>
        <p:nvPicPr>
          <p:cNvPr id="12" name="图片 11"/>
          <p:cNvPicPr>
            <a:picLocks noChangeAspect="1"/>
          </p:cNvPicPr>
          <p:nvPr/>
        </p:nvPicPr>
        <p:blipFill>
          <a:blip r:embed="rId5"/>
          <a:stretch>
            <a:fillRect/>
          </a:stretch>
        </p:blipFill>
        <p:spPr>
          <a:xfrm>
            <a:off x="721254" y="932181"/>
            <a:ext cx="5781887" cy="5602393"/>
          </a:xfrm>
          <a:prstGeom prst="rect">
            <a:avLst/>
          </a:prstGeom>
          <a:effectLst>
            <a:outerShdw blurRad="127000" dist="38100" dir="8100000" sx="101000" sy="101000" algn="tr" rotWithShape="0">
              <a:prstClr val="black">
                <a:alpha val="32000"/>
              </a:prstClr>
            </a:outerShdw>
          </a:effec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封面-彩色"/>
          <p:cNvPicPr>
            <a:picLocks noChangeAspect="1"/>
          </p:cNvPicPr>
          <p:nvPr/>
        </p:nvPicPr>
        <p:blipFill>
          <a:blip r:embed="rId3">
            <a:lum bright="30000"/>
          </a:blip>
          <a:srcRect t="31955" r="72740" b="28015"/>
          <a:stretch>
            <a:fillRect/>
          </a:stretch>
        </p:blipFill>
        <p:spPr>
          <a:xfrm>
            <a:off x="9741640" y="5084234"/>
            <a:ext cx="2819400" cy="1738207"/>
          </a:xfrm>
          <a:prstGeom prst="rect">
            <a:avLst/>
          </a:prstGeom>
        </p:spPr>
      </p:pic>
      <p:pic>
        <p:nvPicPr>
          <p:cNvPr id="2" name="图片 1" descr="校徽-1"/>
          <p:cNvPicPr>
            <a:picLocks noChangeAspect="1"/>
          </p:cNvPicPr>
          <p:nvPr/>
        </p:nvPicPr>
        <p:blipFill>
          <a:blip r:embed="rId4">
            <a:grayscl/>
            <a:lum bright="24000"/>
          </a:blip>
          <a:stretch>
            <a:fillRect/>
          </a:stretch>
        </p:blipFill>
        <p:spPr>
          <a:xfrm>
            <a:off x="10536661" y="104141"/>
            <a:ext cx="1413087" cy="469900"/>
          </a:xfrm>
          <a:prstGeom prst="rect">
            <a:avLst/>
          </a:prstGeom>
        </p:spPr>
      </p:pic>
      <p:sp>
        <p:nvSpPr>
          <p:cNvPr id="11" name="Text Box 19"/>
          <p:cNvSpPr txBox="1">
            <a:spLocks noChangeArrowheads="1"/>
          </p:cNvSpPr>
          <p:nvPr>
            <p:custDataLst>
              <p:tags r:id="rId1"/>
            </p:custDataLst>
          </p:nvPr>
        </p:nvSpPr>
        <p:spPr bwMode="auto">
          <a:xfrm>
            <a:off x="624760" y="290585"/>
            <a:ext cx="318003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135" dirty="0">
                <a:solidFill>
                  <a:schemeClr val="tx1">
                    <a:lumMod val="65000"/>
                    <a:lumOff val="35000"/>
                  </a:schemeClr>
                </a:solidFill>
                <a:latin typeface="微软雅黑" panose="020B0503020204020204" pitchFamily="34" charset="-122"/>
                <a:ea typeface="微软雅黑" panose="020B0503020204020204" pitchFamily="34" charset="-122"/>
              </a:rPr>
              <a:t>search</a:t>
            </a:r>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135" dirty="0">
                <a:solidFill>
                  <a:schemeClr val="tx1">
                    <a:lumMod val="65000"/>
                    <a:lumOff val="35000"/>
                  </a:schemeClr>
                </a:solidFill>
                <a:latin typeface="微软雅黑" panose="020B0503020204020204" pitchFamily="34" charset="-122"/>
                <a:ea typeface="微软雅黑" panose="020B0503020204020204" pitchFamily="34" charset="-122"/>
              </a:rPr>
              <a:t>更新最优解</a:t>
            </a:r>
          </a:p>
        </p:txBody>
      </p:sp>
      <p:sp>
        <p:nvSpPr>
          <p:cNvPr id="5" name="文本框 4"/>
          <p:cNvSpPr txBox="1"/>
          <p:nvPr/>
        </p:nvSpPr>
        <p:spPr>
          <a:xfrm>
            <a:off x="1086167" y="3583940"/>
            <a:ext cx="7894320" cy="1500293"/>
          </a:xfrm>
          <a:prstGeom prst="rect">
            <a:avLst/>
          </a:prstGeom>
          <a:noFill/>
        </p:spPr>
        <p:txBody>
          <a:bodyPr wrap="square" rtlCol="0">
            <a:noAutofit/>
          </a:bodyPr>
          <a:lstStyle/>
          <a:p>
            <a:r>
              <a:rPr lang="en-US" altLang="zh-CN" sz="1865" b="1">
                <a:latin typeface="仿宋" panose="02010609060101010101" charset="-122"/>
                <a:ea typeface="仿宋" panose="02010609060101010101" charset="-122"/>
                <a:cs typeface="仿宋" panose="02010609060101010101" charset="-122"/>
              </a:rPr>
              <a:t>curmat</a:t>
            </a:r>
            <a:r>
              <a:rPr lang="zh-CN" altLang="en-US" sz="1865">
                <a:latin typeface="仿宋" panose="02010609060101010101" charset="-122"/>
                <a:ea typeface="仿宋" panose="02010609060101010101" charset="-122"/>
                <a:cs typeface="仿宋" panose="02010609060101010101" charset="-122"/>
              </a:rPr>
              <a:t>：表示当前正则表达式</a:t>
            </a:r>
            <a:r>
              <a:rPr lang="en-US" altLang="zh-CN" sz="1865">
                <a:latin typeface="仿宋" panose="02010609060101010101" charset="-122"/>
                <a:ea typeface="仿宋" panose="02010609060101010101" charset="-122"/>
                <a:cs typeface="仿宋" panose="02010609060101010101" charset="-122"/>
              </a:rPr>
              <a:t> s[1..len] </a:t>
            </a:r>
            <a:r>
              <a:rPr lang="zh-CN" altLang="en-US" sz="1865">
                <a:latin typeface="仿宋" panose="02010609060101010101" charset="-122"/>
                <a:ea typeface="仿宋" panose="02010609060101010101" charset="-122"/>
                <a:cs typeface="仿宋" panose="02010609060101010101" charset="-122"/>
              </a:rPr>
              <a:t>匹配到的文件数。</a:t>
            </a:r>
          </a:p>
          <a:p>
            <a:r>
              <a:rPr lang="en-US" altLang="zh-CN" sz="1865" b="1">
                <a:latin typeface="仿宋" panose="02010609060101010101" charset="-122"/>
                <a:ea typeface="仿宋" panose="02010609060101010101" charset="-122"/>
                <a:cs typeface="仿宋" panose="02010609060101010101" charset="-122"/>
              </a:rPr>
              <a:t>maxmat</a:t>
            </a:r>
            <a:r>
              <a:rPr lang="zh-CN" altLang="en-US" sz="1865">
                <a:latin typeface="仿宋" panose="02010609060101010101" charset="-122"/>
                <a:ea typeface="仿宋" panose="02010609060101010101" charset="-122"/>
                <a:cs typeface="仿宋" panose="02010609060101010101" charset="-122"/>
              </a:rPr>
              <a:t>：表示迄今为止匹配文件数最多的正则表达式所匹配的文件数。</a:t>
            </a:r>
          </a:p>
          <a:p>
            <a:r>
              <a:rPr lang="en-US" altLang="zh-CN" sz="1865" b="1">
                <a:latin typeface="仿宋" panose="02010609060101010101" charset="-122"/>
                <a:ea typeface="仿宋" panose="02010609060101010101" charset="-122"/>
                <a:cs typeface="仿宋" panose="02010609060101010101" charset="-122"/>
              </a:rPr>
              <a:t>minlen</a:t>
            </a:r>
            <a:r>
              <a:rPr lang="zh-CN" altLang="en-US" sz="1865">
                <a:latin typeface="仿宋" panose="02010609060101010101" charset="-122"/>
                <a:ea typeface="仿宋" panose="02010609060101010101" charset="-122"/>
                <a:cs typeface="仿宋" panose="02010609060101010101" charset="-122"/>
              </a:rPr>
              <a:t>：表示最短的正则表达式长度，只有在匹配文件数相同的情况下，才考虑长度最短的正则表达式。</a:t>
            </a:r>
          </a:p>
          <a:p>
            <a:endParaRPr lang="zh-CN" altLang="en-US" sz="1865">
              <a:latin typeface="仿宋" panose="02010609060101010101" charset="-122"/>
              <a:ea typeface="仿宋" panose="02010609060101010101" charset="-122"/>
              <a:cs typeface="仿宋" panose="02010609060101010101" charset="-122"/>
            </a:endParaRPr>
          </a:p>
          <a:p>
            <a:r>
              <a:rPr lang="zh-CN" altLang="en-US" sz="1865">
                <a:latin typeface="仿宋" panose="02010609060101010101" charset="-122"/>
                <a:ea typeface="仿宋" panose="02010609060101010101" charset="-122"/>
                <a:cs typeface="仿宋" panose="02010609060101010101" charset="-122"/>
              </a:rPr>
              <a:t>如果当前正则表达式</a:t>
            </a:r>
            <a:r>
              <a:rPr lang="en-US" altLang="zh-CN" sz="1865">
                <a:latin typeface="仿宋" panose="02010609060101010101" charset="-122"/>
                <a:ea typeface="仿宋" panose="02010609060101010101" charset="-122"/>
                <a:cs typeface="仿宋" panose="02010609060101010101" charset="-122"/>
              </a:rPr>
              <a:t> s[1..len] </a:t>
            </a:r>
            <a:r>
              <a:rPr lang="zh-CN" altLang="en-US" sz="1865">
                <a:latin typeface="仿宋" panose="02010609060101010101" charset="-122"/>
                <a:ea typeface="仿宋" panose="02010609060101010101" charset="-122"/>
                <a:cs typeface="仿宋" panose="02010609060101010101" charset="-122"/>
              </a:rPr>
              <a:t>匹配的文件数更多，或者匹配文件数相同但正则表达式更短（</a:t>
            </a:r>
            <a:r>
              <a:rPr lang="en-US" altLang="zh-CN" sz="1865">
                <a:latin typeface="仿宋" panose="02010609060101010101" charset="-122"/>
                <a:ea typeface="仿宋" panose="02010609060101010101" charset="-122"/>
                <a:cs typeface="仿宋" panose="02010609060101010101" charset="-122"/>
              </a:rPr>
              <a:t>len &lt; minlen</a:t>
            </a:r>
            <a:r>
              <a:rPr lang="zh-CN" altLang="en-US" sz="1865">
                <a:latin typeface="仿宋" panose="02010609060101010101" charset="-122"/>
                <a:ea typeface="仿宋" panose="02010609060101010101" charset="-122"/>
                <a:cs typeface="仿宋" panose="02010609060101010101" charset="-122"/>
              </a:rPr>
              <a:t>），那么就更新最优解：</a:t>
            </a:r>
          </a:p>
          <a:p>
            <a:r>
              <a:rPr lang="en-US" altLang="zh-CN" sz="1865" b="1">
                <a:latin typeface="仿宋" panose="02010609060101010101" charset="-122"/>
                <a:ea typeface="仿宋" panose="02010609060101010101" charset="-122"/>
                <a:cs typeface="仿宋" panose="02010609060101010101" charset="-122"/>
              </a:rPr>
              <a:t>maxmat</a:t>
            </a:r>
            <a:r>
              <a:rPr lang="en-US" altLang="zh-CN" sz="1865">
                <a:latin typeface="仿宋" panose="02010609060101010101" charset="-122"/>
                <a:ea typeface="仿宋" panose="02010609060101010101" charset="-122"/>
                <a:cs typeface="仿宋" panose="02010609060101010101" charset="-122"/>
              </a:rPr>
              <a:t> </a:t>
            </a:r>
            <a:r>
              <a:rPr lang="zh-CN" altLang="en-US" sz="1865">
                <a:latin typeface="仿宋" panose="02010609060101010101" charset="-122"/>
                <a:ea typeface="仿宋" panose="02010609060101010101" charset="-122"/>
                <a:cs typeface="仿宋" panose="02010609060101010101" charset="-122"/>
              </a:rPr>
              <a:t>更新为当前匹配的文件数。</a:t>
            </a:r>
          </a:p>
          <a:p>
            <a:r>
              <a:rPr lang="en-US" altLang="zh-CN" sz="1865" b="1">
                <a:latin typeface="仿宋" panose="02010609060101010101" charset="-122"/>
                <a:ea typeface="仿宋" panose="02010609060101010101" charset="-122"/>
                <a:cs typeface="仿宋" panose="02010609060101010101" charset="-122"/>
                <a:sym typeface="+mn-ea"/>
              </a:rPr>
              <a:t>minlen</a:t>
            </a:r>
            <a:r>
              <a:rPr lang="en-US" altLang="zh-CN" sz="1865">
                <a:latin typeface="仿宋" panose="02010609060101010101" charset="-122"/>
                <a:ea typeface="仿宋" panose="02010609060101010101" charset="-122"/>
                <a:cs typeface="仿宋" panose="02010609060101010101" charset="-122"/>
                <a:sym typeface="+mn-ea"/>
              </a:rPr>
              <a:t> </a:t>
            </a:r>
            <a:r>
              <a:rPr lang="zh-CN" altLang="en-US" sz="1865">
                <a:latin typeface="仿宋" panose="02010609060101010101" charset="-122"/>
                <a:ea typeface="仿宋" panose="02010609060101010101" charset="-122"/>
                <a:cs typeface="仿宋" panose="02010609060101010101" charset="-122"/>
                <a:sym typeface="+mn-ea"/>
              </a:rPr>
              <a:t>更新为当前正则表达式的长度。</a:t>
            </a:r>
            <a:endParaRPr lang="zh-CN" altLang="en-US" sz="1865">
              <a:latin typeface="仿宋" panose="02010609060101010101" charset="-122"/>
              <a:ea typeface="仿宋" panose="02010609060101010101" charset="-122"/>
              <a:cs typeface="仿宋" panose="02010609060101010101" charset="-122"/>
            </a:endParaRPr>
          </a:p>
          <a:p>
            <a:r>
              <a:rPr lang="en-US" altLang="zh-CN" sz="1865" b="1">
                <a:latin typeface="仿宋" panose="02010609060101010101" charset="-122"/>
                <a:ea typeface="仿宋" panose="02010609060101010101" charset="-122"/>
                <a:cs typeface="仿宋" panose="02010609060101010101" charset="-122"/>
              </a:rPr>
              <a:t>minmat</a:t>
            </a:r>
            <a:r>
              <a:rPr lang="en-US" altLang="zh-CN" sz="1865">
                <a:latin typeface="仿宋" panose="02010609060101010101" charset="-122"/>
                <a:ea typeface="仿宋" panose="02010609060101010101" charset="-122"/>
                <a:cs typeface="仿宋" panose="02010609060101010101" charset="-122"/>
              </a:rPr>
              <a:t> </a:t>
            </a:r>
            <a:r>
              <a:rPr lang="zh-CN" altLang="en-US" sz="1865">
                <a:latin typeface="仿宋" panose="02010609060101010101" charset="-122"/>
                <a:ea typeface="仿宋" panose="02010609060101010101" charset="-122"/>
                <a:cs typeface="仿宋" panose="02010609060101010101" charset="-122"/>
              </a:rPr>
              <a:t>更新为当前正则表达式。</a:t>
            </a:r>
          </a:p>
          <a:p>
            <a:endParaRPr lang="zh-CN" altLang="en-US" sz="1865">
              <a:latin typeface="仿宋" panose="02010609060101010101" charset="-122"/>
              <a:ea typeface="仿宋" panose="02010609060101010101" charset="-122"/>
              <a:cs typeface="仿宋" panose="02010609060101010101" charset="-122"/>
            </a:endParaRPr>
          </a:p>
        </p:txBody>
      </p:sp>
      <p:pic>
        <p:nvPicPr>
          <p:cNvPr id="9" name="图片 8"/>
          <p:cNvPicPr>
            <a:picLocks noChangeAspect="1"/>
          </p:cNvPicPr>
          <p:nvPr/>
        </p:nvPicPr>
        <p:blipFill>
          <a:blip r:embed="rId5"/>
          <a:stretch>
            <a:fillRect/>
          </a:stretch>
        </p:blipFill>
        <p:spPr>
          <a:xfrm>
            <a:off x="1201314" y="803487"/>
            <a:ext cx="6987540" cy="2562013"/>
          </a:xfrm>
          <a:prstGeom prst="rect">
            <a:avLst/>
          </a:prstGeom>
          <a:effectLst>
            <a:outerShdw blurRad="139700" dist="38100" dir="8100000" sx="101000" sy="101000" algn="tr" rotWithShape="0">
              <a:prstClr val="black">
                <a:alpha val="32000"/>
              </a:prstClr>
            </a:outerShdw>
          </a:effectLst>
        </p:spPr>
      </p:pic>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IyMTNhNjk1NzNmZWY2NmE0NGY0YzZjMmFhMGJkNDU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41.8361417322835,&quot;left&quot;:392.29559055118114,&quot;top&quot;:107.08566929133858,&quot;width&quot;:422.4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Cambria Math"/>
        <a:ea typeface="宋体"/>
        <a:cs typeface=""/>
      </a:majorFont>
      <a:minorFont>
        <a:latin typeface="Cambria Math"/>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3158</Words>
  <Application>Microsoft Office PowerPoint</Application>
  <PresentationFormat>自定义</PresentationFormat>
  <Paragraphs>241</Paragraphs>
  <Slides>31</Slides>
  <Notes>11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9" baseType="lpstr">
      <vt:lpstr>D-DINExp</vt:lpstr>
      <vt:lpstr>KaTeX_Main</vt:lpstr>
      <vt:lpstr>KaTeX_Math</vt:lpstr>
      <vt:lpstr>等线</vt:lpstr>
      <vt:lpstr>方正清刻本悦宋简体</vt:lpstr>
      <vt:lpstr>仿宋</vt:lpstr>
      <vt:lpstr>华文细黑</vt:lpstr>
      <vt:lpstr>华文新魏</vt:lpstr>
      <vt:lpstr>楷体</vt:lpstr>
      <vt:lpstr>微软雅黑</vt:lpstr>
      <vt:lpstr>Arial</vt:lpstr>
      <vt:lpstr>Calibri</vt:lpstr>
      <vt:lpstr>Cambria Math</vt:lpstr>
      <vt:lpstr>Impact</vt:lpstr>
      <vt:lpstr>Times New Roman</vt:lpstr>
      <vt:lpstr>Wingdings</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ypppt</dc:creator>
  <cp:keywords>http:/www.ypppt.com</cp:keywords>
  <dc:description>http://www.ypppt.com/</dc:description>
  <cp:lastModifiedBy>zhiyao 刘</cp:lastModifiedBy>
  <cp:revision>627</cp:revision>
  <dcterms:created xsi:type="dcterms:W3CDTF">2016-03-04T02:23:00Z</dcterms:created>
  <dcterms:modified xsi:type="dcterms:W3CDTF">2024-12-12T00:07:19Z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B24C9D0141B64576AEDEB8C190530FFC_13</vt:lpwstr>
  </property>
</Properties>
</file>